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75" r:id="rId5"/>
    <p:sldId id="276" r:id="rId6"/>
    <p:sldId id="257" r:id="rId7"/>
    <p:sldId id="259" r:id="rId8"/>
    <p:sldId id="260" r:id="rId9"/>
    <p:sldId id="261" r:id="rId10"/>
    <p:sldId id="262" r:id="rId11"/>
    <p:sldId id="263" r:id="rId12"/>
    <p:sldId id="281" r:id="rId13"/>
    <p:sldId id="277" r:id="rId14"/>
    <p:sldId id="278" r:id="rId15"/>
    <p:sldId id="279" r:id="rId16"/>
    <p:sldId id="265" r:id="rId17"/>
    <p:sldId id="266" r:id="rId18"/>
    <p:sldId id="267" r:id="rId19"/>
    <p:sldId id="280" r:id="rId20"/>
    <p:sldId id="272" r:id="rId21"/>
    <p:sldId id="298" r:id="rId22"/>
    <p:sldId id="274" r:id="rId23"/>
    <p:sldId id="282" r:id="rId24"/>
    <p:sldId id="283" r:id="rId25"/>
    <p:sldId id="289" r:id="rId26"/>
    <p:sldId id="290" r:id="rId27"/>
    <p:sldId id="291" r:id="rId28"/>
  </p:sldIdLst>
  <p:sldSz cx="4610100" cy="3460750"/>
  <p:notesSz cx="4610100" cy="3460750"/>
  <p:embeddedFontLst>
    <p:embeddedFont>
      <p:font typeface="Calibri" panose="020F0502020204030204"/>
      <p:regular r:id="rId32"/>
      <p:bold r:id="rId33"/>
      <p:italic r:id="rId34"/>
      <p:boldItalic r:id="rId35"/>
    </p:embeddedFont>
    <p:embeddedFont>
      <p:font typeface="Tahoma" panose="020B0604030504040204"/>
      <p:regular r:id="rId36"/>
      <p:bold r:id="rId37"/>
    </p:embeddedFont>
    <p:embeddedFont>
      <p:font typeface="Verdana" panose="020B0604030504040204"/>
      <p:regular r:id="rId38"/>
      <p:bold r:id="rId39"/>
      <p:italic r:id="rId40"/>
      <p:boldItalic r:id="rId41"/>
    </p:embeddedFont>
  </p:embeddedFontLst>
  <p:custDataLst>
    <p:tags r:id="rId4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848" userDrawn="1">
          <p15:clr>
            <a:srgbClr val="A4A3A4"/>
          </p15:clr>
        </p15:guide>
        <p15:guide id="2" pos="21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3A0E4-DA85-4B7F-A9F5-383879E22AC0}" styleName="Table_0">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848"/>
        <p:guide pos="2184"/>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gs" Target="tags/tag1.xml"/><Relationship Id="rId41" Type="http://schemas.openxmlformats.org/officeDocument/2006/relationships/font" Target="fonts/font10.fntdata"/><Relationship Id="rId40" Type="http://schemas.openxmlformats.org/officeDocument/2006/relationships/font" Target="fonts/font9.fntdata"/><Relationship Id="rId4" Type="http://schemas.openxmlformats.org/officeDocument/2006/relationships/notesMaster" Target="notesMasters/notesMaster1.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1997075" cy="1730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2611438" y="0"/>
            <a:ext cx="1997075" cy="17303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3287713"/>
            <a:ext cx="1997075" cy="17303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 name="Shape 44"/>
        <p:cNvGrpSpPr/>
        <p:nvPr/>
      </p:nvGrpSpPr>
      <p:grpSpPr>
        <a:xfrm>
          <a:off x="0" y="0"/>
          <a:ext cx="0" cy="0"/>
          <a:chOff x="0" y="0"/>
          <a:chExt cx="0" cy="0"/>
        </a:xfrm>
      </p:grpSpPr>
      <p:sp>
        <p:nvSpPr>
          <p:cNvPr id="45" name="Google Shape;45;p1: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6" name="Google Shape;46;p1: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0" name="Shape 230"/>
        <p:cNvGrpSpPr/>
        <p:nvPr/>
      </p:nvGrpSpPr>
      <p:grpSpPr>
        <a:xfrm>
          <a:off x="0" y="0"/>
          <a:ext cx="0" cy="0"/>
          <a:chOff x="0" y="0"/>
          <a:chExt cx="0" cy="0"/>
        </a:xfrm>
      </p:grpSpPr>
      <p:sp>
        <p:nvSpPr>
          <p:cNvPr id="231" name="Google Shape;231;p14: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2" name="Google Shape;232;p14: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p15: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7" name="Google Shape;247;p15: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9" name="Shape 259"/>
        <p:cNvGrpSpPr/>
        <p:nvPr/>
      </p:nvGrpSpPr>
      <p:grpSpPr>
        <a:xfrm>
          <a:off x="0" y="0"/>
          <a:ext cx="0" cy="0"/>
          <a:chOff x="0" y="0"/>
          <a:chExt cx="0" cy="0"/>
        </a:xfrm>
      </p:grpSpPr>
      <p:sp>
        <p:nvSpPr>
          <p:cNvPr id="260" name="Google Shape;260;p16: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1" name="Google Shape;261;p16: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9" name="Shape 259"/>
        <p:cNvGrpSpPr/>
        <p:nvPr/>
      </p:nvGrpSpPr>
      <p:grpSpPr>
        <a:xfrm>
          <a:off x="0" y="0"/>
          <a:ext cx="0" cy="0"/>
          <a:chOff x="0" y="0"/>
          <a:chExt cx="0" cy="0"/>
        </a:xfrm>
      </p:grpSpPr>
      <p:sp>
        <p:nvSpPr>
          <p:cNvPr id="260" name="Google Shape;260;p16: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1" name="Google Shape;261;p16: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p10: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6" name="Google Shape;176;p10: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 name="Shape 186"/>
        <p:cNvGrpSpPr/>
        <p:nvPr/>
      </p:nvGrpSpPr>
      <p:grpSpPr>
        <a:xfrm>
          <a:off x="0" y="0"/>
          <a:ext cx="0" cy="0"/>
          <a:chOff x="0" y="0"/>
          <a:chExt cx="0" cy="0"/>
        </a:xfrm>
      </p:grpSpPr>
      <p:sp>
        <p:nvSpPr>
          <p:cNvPr id="187" name="Google Shape;187;p11: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8" name="Google Shape;188;p11: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 name="Shape 201"/>
        <p:cNvGrpSpPr/>
        <p:nvPr/>
      </p:nvGrpSpPr>
      <p:grpSpPr>
        <a:xfrm>
          <a:off x="0" y="0"/>
          <a:ext cx="0" cy="0"/>
          <a:chOff x="0" y="0"/>
          <a:chExt cx="0" cy="0"/>
        </a:xfrm>
      </p:grpSpPr>
      <p:sp>
        <p:nvSpPr>
          <p:cNvPr id="202" name="Google Shape;202;p12: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3" name="Google Shape;203;p12: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p10: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6" name="Google Shape;176;p10: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3" name="Shape 273"/>
        <p:cNvGrpSpPr/>
        <p:nvPr/>
      </p:nvGrpSpPr>
      <p:grpSpPr>
        <a:xfrm>
          <a:off x="0" y="0"/>
          <a:ext cx="0" cy="0"/>
          <a:chOff x="0" y="0"/>
          <a:chExt cx="0" cy="0"/>
        </a:xfrm>
      </p:grpSpPr>
      <p:sp>
        <p:nvSpPr>
          <p:cNvPr id="274" name="Google Shape;274;p17: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5" name="Google Shape;275;p17: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3" name="Shape 273"/>
        <p:cNvGrpSpPr/>
        <p:nvPr/>
      </p:nvGrpSpPr>
      <p:grpSpPr>
        <a:xfrm>
          <a:off x="0" y="0"/>
          <a:ext cx="0" cy="0"/>
          <a:chOff x="0" y="0"/>
          <a:chExt cx="0" cy="0"/>
        </a:xfrm>
      </p:grpSpPr>
      <p:sp>
        <p:nvSpPr>
          <p:cNvPr id="274" name="Google Shape;274;p17: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5" name="Google Shape;275;p17: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 name="Shape 70"/>
        <p:cNvGrpSpPr/>
        <p:nvPr/>
      </p:nvGrpSpPr>
      <p:grpSpPr>
        <a:xfrm>
          <a:off x="0" y="0"/>
          <a:ext cx="0" cy="0"/>
          <a:chOff x="0" y="0"/>
          <a:chExt cx="0" cy="0"/>
        </a:xfrm>
      </p:grpSpPr>
      <p:sp>
        <p:nvSpPr>
          <p:cNvPr id="71" name="Google Shape;71;p2: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2" name="Google Shape;72;p2: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1" name="Shape 301"/>
        <p:cNvGrpSpPr/>
        <p:nvPr/>
      </p:nvGrpSpPr>
      <p:grpSpPr>
        <a:xfrm>
          <a:off x="0" y="0"/>
          <a:ext cx="0" cy="0"/>
          <a:chOff x="0" y="0"/>
          <a:chExt cx="0" cy="0"/>
        </a:xfrm>
      </p:grpSpPr>
      <p:sp>
        <p:nvSpPr>
          <p:cNvPr id="302" name="Google Shape;302;g2bd8c1f1ef0_1_7:notes"/>
          <p:cNvSpPr txBox="1"/>
          <p:nvPr>
            <p:ph type="body" idx="1"/>
          </p:nvPr>
        </p:nvSpPr>
        <p:spPr>
          <a:xfrm>
            <a:off x="460375" y="1665288"/>
            <a:ext cx="3689400" cy="136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3" name="Google Shape;303;g2bd8c1f1ef0_1_7:notes"/>
          <p:cNvSpPr/>
          <p:nvPr>
            <p:ph type="sldImg" idx="2"/>
          </p:nvPr>
        </p:nvSpPr>
        <p:spPr>
          <a:xfrm>
            <a:off x="1527175" y="433388"/>
            <a:ext cx="1555800" cy="1166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1" name="Shape 301"/>
        <p:cNvGrpSpPr/>
        <p:nvPr/>
      </p:nvGrpSpPr>
      <p:grpSpPr>
        <a:xfrm>
          <a:off x="0" y="0"/>
          <a:ext cx="0" cy="0"/>
          <a:chOff x="0" y="0"/>
          <a:chExt cx="0" cy="0"/>
        </a:xfrm>
      </p:grpSpPr>
      <p:sp>
        <p:nvSpPr>
          <p:cNvPr id="302" name="Google Shape;302;g2bd8c1f1ef0_1_7:notes"/>
          <p:cNvSpPr txBox="1"/>
          <p:nvPr>
            <p:ph type="body" idx="1"/>
          </p:nvPr>
        </p:nvSpPr>
        <p:spPr>
          <a:xfrm>
            <a:off x="460375" y="1665288"/>
            <a:ext cx="3689400" cy="136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3" name="Google Shape;303;g2bd8c1f1ef0_1_7:notes"/>
          <p:cNvSpPr/>
          <p:nvPr>
            <p:ph type="sldImg" idx="2"/>
          </p:nvPr>
        </p:nvSpPr>
        <p:spPr>
          <a:xfrm>
            <a:off x="1527175" y="433388"/>
            <a:ext cx="1555800" cy="1166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1" name="Shape 301"/>
        <p:cNvGrpSpPr/>
        <p:nvPr/>
      </p:nvGrpSpPr>
      <p:grpSpPr>
        <a:xfrm>
          <a:off x="0" y="0"/>
          <a:ext cx="0" cy="0"/>
          <a:chOff x="0" y="0"/>
          <a:chExt cx="0" cy="0"/>
        </a:xfrm>
      </p:grpSpPr>
      <p:sp>
        <p:nvSpPr>
          <p:cNvPr id="302" name="Google Shape;302;g2bd8c1f1ef0_1_7:notes"/>
          <p:cNvSpPr txBox="1"/>
          <p:nvPr>
            <p:ph type="body" idx="1"/>
          </p:nvPr>
        </p:nvSpPr>
        <p:spPr>
          <a:xfrm>
            <a:off x="460375" y="1665288"/>
            <a:ext cx="3689400" cy="136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t>In addition to the aforementioned research question, we have conducted several data analyses that are not directly related to the main research question, all of which are included in the appendix.</a:t>
            </a:r>
          </a:p>
        </p:txBody>
      </p:sp>
      <p:sp>
        <p:nvSpPr>
          <p:cNvPr id="303" name="Google Shape;303;g2bd8c1f1ef0_1_7:notes"/>
          <p:cNvSpPr/>
          <p:nvPr>
            <p:ph type="sldImg" idx="2"/>
          </p:nvPr>
        </p:nvSpPr>
        <p:spPr>
          <a:xfrm>
            <a:off x="1527175" y="433388"/>
            <a:ext cx="1555800" cy="1166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1" name="Shape 301"/>
        <p:cNvGrpSpPr/>
        <p:nvPr/>
      </p:nvGrpSpPr>
      <p:grpSpPr>
        <a:xfrm>
          <a:off x="0" y="0"/>
          <a:ext cx="0" cy="0"/>
          <a:chOff x="0" y="0"/>
          <a:chExt cx="0" cy="0"/>
        </a:xfrm>
      </p:grpSpPr>
      <p:sp>
        <p:nvSpPr>
          <p:cNvPr id="302" name="Google Shape;302;g2bd8c1f1ef0_1_7:notes"/>
          <p:cNvSpPr txBox="1"/>
          <p:nvPr>
            <p:ph type="body" idx="1"/>
          </p:nvPr>
        </p:nvSpPr>
        <p:spPr>
          <a:xfrm>
            <a:off x="460375" y="1665288"/>
            <a:ext cx="3689400" cy="136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3" name="Google Shape;303;g2bd8c1f1ef0_1_7:notes"/>
          <p:cNvSpPr/>
          <p:nvPr>
            <p:ph type="sldImg" idx="2"/>
          </p:nvPr>
        </p:nvSpPr>
        <p:spPr>
          <a:xfrm>
            <a:off x="1527175" y="433388"/>
            <a:ext cx="1555800" cy="1166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3" name="Shape 273"/>
        <p:cNvGrpSpPr/>
        <p:nvPr/>
      </p:nvGrpSpPr>
      <p:grpSpPr>
        <a:xfrm>
          <a:off x="0" y="0"/>
          <a:ext cx="0" cy="0"/>
          <a:chOff x="0" y="0"/>
          <a:chExt cx="0" cy="0"/>
        </a:xfrm>
      </p:grpSpPr>
      <p:sp>
        <p:nvSpPr>
          <p:cNvPr id="274" name="Google Shape;274;p17: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5" name="Google Shape;275;p17: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p18: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9" name="Google Shape;289;p18: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 name="Shape 70"/>
        <p:cNvGrpSpPr/>
        <p:nvPr/>
      </p:nvGrpSpPr>
      <p:grpSpPr>
        <a:xfrm>
          <a:off x="0" y="0"/>
          <a:ext cx="0" cy="0"/>
          <a:chOff x="0" y="0"/>
          <a:chExt cx="0" cy="0"/>
        </a:xfrm>
      </p:grpSpPr>
      <p:sp>
        <p:nvSpPr>
          <p:cNvPr id="71" name="Google Shape;71;p2: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2" name="Google Shape;72;p2: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 name="Shape 70"/>
        <p:cNvGrpSpPr/>
        <p:nvPr/>
      </p:nvGrpSpPr>
      <p:grpSpPr>
        <a:xfrm>
          <a:off x="0" y="0"/>
          <a:ext cx="0" cy="0"/>
          <a:chOff x="0" y="0"/>
          <a:chExt cx="0" cy="0"/>
        </a:xfrm>
      </p:grpSpPr>
      <p:sp>
        <p:nvSpPr>
          <p:cNvPr id="71" name="Google Shape;71;p2: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2" name="Google Shape;72;p2: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6" name="Shape 96"/>
        <p:cNvGrpSpPr/>
        <p:nvPr/>
      </p:nvGrpSpPr>
      <p:grpSpPr>
        <a:xfrm>
          <a:off x="0" y="0"/>
          <a:ext cx="0" cy="0"/>
          <a:chOff x="0" y="0"/>
          <a:chExt cx="0" cy="0"/>
        </a:xfrm>
      </p:grpSpPr>
      <p:sp>
        <p:nvSpPr>
          <p:cNvPr id="97" name="Google Shape;97;p4: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 name="Google Shape;98;p4: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p5: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2" name="Google Shape;112;p5: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 name="Shape 123"/>
        <p:cNvGrpSpPr/>
        <p:nvPr/>
      </p:nvGrpSpPr>
      <p:grpSpPr>
        <a:xfrm>
          <a:off x="0" y="0"/>
          <a:ext cx="0" cy="0"/>
          <a:chOff x="0" y="0"/>
          <a:chExt cx="0" cy="0"/>
        </a:xfrm>
      </p:grpSpPr>
      <p:sp>
        <p:nvSpPr>
          <p:cNvPr id="124" name="Google Shape;124;p6: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6:notes"/>
          <p:cNvSpPr txBox="1"/>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6" name="Google Shape;126;p6:notes"/>
          <p:cNvSpPr txBox="1"/>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136"/>
        <p:cNvGrpSpPr/>
        <p:nvPr/>
      </p:nvGrpSpPr>
      <p:grpSpPr>
        <a:xfrm>
          <a:off x="0" y="0"/>
          <a:ext cx="0" cy="0"/>
          <a:chOff x="0" y="0"/>
          <a:chExt cx="0" cy="0"/>
        </a:xfrm>
      </p:grpSpPr>
      <p:sp>
        <p:nvSpPr>
          <p:cNvPr id="137" name="Google Shape;137;p7: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9" name="Google Shape;139;p7:notes"/>
          <p:cNvSpPr txBox="1"/>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49"/>
        <p:cNvGrpSpPr/>
        <p:nvPr/>
      </p:nvGrpSpPr>
      <p:grpSpPr>
        <a:xfrm>
          <a:off x="0" y="0"/>
          <a:ext cx="0" cy="0"/>
          <a:chOff x="0" y="0"/>
          <a:chExt cx="0" cy="0"/>
        </a:xfrm>
      </p:grpSpPr>
      <p:sp>
        <p:nvSpPr>
          <p:cNvPr id="150" name="Google Shape;150;p8: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8:notes"/>
          <p:cNvSpPr txBox="1"/>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2" name="Google Shape;152;p8:notes"/>
          <p:cNvSpPr txBox="1"/>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6" name="Shape 16"/>
        <p:cNvGrpSpPr/>
        <p:nvPr/>
      </p:nvGrpSpPr>
      <p:grpSpPr>
        <a:xfrm>
          <a:off x="0" y="0"/>
          <a:ext cx="0" cy="0"/>
          <a:chOff x="0" y="0"/>
          <a:chExt cx="0" cy="0"/>
        </a:xfrm>
      </p:grpSpPr>
      <p:sp>
        <p:nvSpPr>
          <p:cNvPr id="17" name="Google Shape;17;p20"/>
          <p:cNvSpPr txBox="1"/>
          <p:nvPr>
            <p:ph type="title"/>
          </p:nvPr>
        </p:nvSpPr>
        <p:spPr>
          <a:xfrm>
            <a:off x="889127" y="861414"/>
            <a:ext cx="2831845" cy="5073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0" i="0">
                <a:solidFill>
                  <a:schemeClr val="lt1"/>
                </a:solidFill>
                <a:latin typeface="Tahoma" panose="020B0604030504040204"/>
                <a:ea typeface="Tahoma" panose="020B0604030504040204"/>
                <a:cs typeface="Tahoma" panose="020B0604030504040204"/>
                <a:sym typeface="Tahoma" panose="020B060403050404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0"/>
          <p:cNvSpPr txBox="1"/>
          <p:nvPr>
            <p:ph type="body" idx="1"/>
          </p:nvPr>
        </p:nvSpPr>
        <p:spPr>
          <a:xfrm>
            <a:off x="125844" y="1294662"/>
            <a:ext cx="4358411" cy="70802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1100" b="0" i="0">
                <a:solidFill>
                  <a:schemeClr val="dk1"/>
                </a:solidFill>
                <a:latin typeface="Tahoma" panose="020B0604030504040204"/>
                <a:ea typeface="Tahoma" panose="020B0604030504040204"/>
                <a:cs typeface="Tahoma" panose="020B0604030504040204"/>
                <a:sym typeface="Tahoma" panose="020B0604030504040204"/>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19" name="Google Shape;19;p20"/>
          <p:cNvSpPr txBox="1"/>
          <p:nvPr>
            <p:ph type="ftr" idx="11"/>
          </p:nvPr>
        </p:nvSpPr>
        <p:spPr>
          <a:xfrm>
            <a:off x="99669" y="3321949"/>
            <a:ext cx="1337310" cy="1371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00" b="0" i="0">
                <a:solidFill>
                  <a:schemeClr val="lt1"/>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0"/>
          <p:cNvSpPr txBox="1"/>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0"/>
          <p:cNvSpPr txBox="1"/>
          <p:nvPr>
            <p:ph type="sldNum" idx="12"/>
          </p:nvPr>
        </p:nvSpPr>
        <p:spPr>
          <a:xfrm>
            <a:off x="4367174" y="3321949"/>
            <a:ext cx="186054" cy="137160"/>
          </a:xfrm>
          <a:prstGeom prst="rect">
            <a:avLst/>
          </a:prstGeom>
          <a:noFill/>
          <a:ln>
            <a:noFill/>
          </a:ln>
        </p:spPr>
        <p:txBody>
          <a:bodyPr spcFirstLastPara="1" wrap="square" lIns="0" tIns="0" rIns="0" bIns="0" anchor="ctr" anchorCtr="0">
            <a:noAutofit/>
          </a:bodyPr>
          <a:lstStyle>
            <a:lvl1pPr marL="25400" marR="0" lvl="0"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1pPr>
            <a:lvl2pPr marL="25400" marR="0" lvl="1"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2pPr>
            <a:lvl3pPr marL="25400" marR="0" lvl="2"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3pPr>
            <a:lvl4pPr marL="25400" marR="0" lvl="3"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4pPr>
            <a:lvl5pPr marL="25400" marR="0" lvl="4"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5pPr>
            <a:lvl6pPr marL="25400" marR="0" lvl="5"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6pPr>
            <a:lvl7pPr marL="25400" marR="0" lvl="6"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7pPr>
            <a:lvl8pPr marL="25400" marR="0" lvl="7"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8pPr>
            <a:lvl9pPr marL="25400" marR="0" lvl="8"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9pPr>
          </a:lstStyle>
          <a:p>
            <a:pPr marL="25400" lvl="0" indent="0" algn="r" rtl="0">
              <a:spcBef>
                <a:spcPts val="0"/>
              </a:spcBef>
              <a:spcAft>
                <a:spcPts val="0"/>
              </a:spcAft>
              <a:buNone/>
            </a:pPr>
            <a:fld id="{00000000-1234-1234-1234-123412341234}" type="slidenum">
              <a:rPr lang="en-US"/>
            </a:fld>
            <a:r>
              <a:rPr lang="en-US"/>
              <a:t> / 1</a:t>
            </a:r>
            <a:endParaRPr sz="12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22" name="Shape 22"/>
        <p:cNvGrpSpPr/>
        <p:nvPr/>
      </p:nvGrpSpPr>
      <p:grpSpPr>
        <a:xfrm>
          <a:off x="0" y="0"/>
          <a:ext cx="0" cy="0"/>
          <a:chOff x="0" y="0"/>
          <a:chExt cx="0" cy="0"/>
        </a:xfrm>
      </p:grpSpPr>
      <p:sp>
        <p:nvSpPr>
          <p:cNvPr id="23" name="Google Shape;23;p21"/>
          <p:cNvSpPr txBox="1"/>
          <p:nvPr>
            <p:ph type="ctrTitle"/>
          </p:nvPr>
        </p:nvSpPr>
        <p:spPr>
          <a:xfrm>
            <a:off x="345757" y="1072832"/>
            <a:ext cx="3918585" cy="72675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1"/>
          <p:cNvSpPr txBox="1"/>
          <p:nvPr>
            <p:ph type="subTitle" idx="1"/>
          </p:nvPr>
        </p:nvSpPr>
        <p:spPr>
          <a:xfrm>
            <a:off x="691515" y="1938020"/>
            <a:ext cx="3227070" cy="86518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type="ftr" idx="11"/>
          </p:nvPr>
        </p:nvSpPr>
        <p:spPr>
          <a:xfrm>
            <a:off x="99669" y="3321949"/>
            <a:ext cx="1337310" cy="1371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00" b="0" i="0">
                <a:solidFill>
                  <a:schemeClr val="lt1"/>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
          <p:cNvSpPr txBox="1"/>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1"/>
          <p:cNvSpPr txBox="1"/>
          <p:nvPr>
            <p:ph type="sldNum" idx="12"/>
          </p:nvPr>
        </p:nvSpPr>
        <p:spPr>
          <a:xfrm>
            <a:off x="4367174" y="3321949"/>
            <a:ext cx="186054" cy="137160"/>
          </a:xfrm>
          <a:prstGeom prst="rect">
            <a:avLst/>
          </a:prstGeom>
          <a:noFill/>
          <a:ln>
            <a:noFill/>
          </a:ln>
        </p:spPr>
        <p:txBody>
          <a:bodyPr spcFirstLastPara="1" wrap="square" lIns="0" tIns="0" rIns="0" bIns="0" anchor="ctr" anchorCtr="0">
            <a:noAutofit/>
          </a:bodyPr>
          <a:lstStyle>
            <a:lvl1pPr marL="25400" marR="0" lvl="0"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1pPr>
            <a:lvl2pPr marL="25400" marR="0" lvl="1"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2pPr>
            <a:lvl3pPr marL="25400" marR="0" lvl="2"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3pPr>
            <a:lvl4pPr marL="25400" marR="0" lvl="3"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4pPr>
            <a:lvl5pPr marL="25400" marR="0" lvl="4"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5pPr>
            <a:lvl6pPr marL="25400" marR="0" lvl="5"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6pPr>
            <a:lvl7pPr marL="25400" marR="0" lvl="6"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7pPr>
            <a:lvl8pPr marL="25400" marR="0" lvl="7"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8pPr>
            <a:lvl9pPr marL="25400" marR="0" lvl="8"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9pPr>
          </a:lstStyle>
          <a:p>
            <a:pPr marL="25400" lvl="0" indent="0" algn="r" rtl="0">
              <a:spcBef>
                <a:spcPts val="0"/>
              </a:spcBef>
              <a:spcAft>
                <a:spcPts val="0"/>
              </a:spcAft>
              <a:buNone/>
            </a:pPr>
            <a:fld id="{00000000-1234-1234-1234-123412341234}" type="slidenum">
              <a:rPr lang="en-US"/>
            </a:fld>
            <a:r>
              <a:rPr lang="en-US"/>
              <a:t> / 1</a:t>
            </a:r>
            <a:endParaRPr sz="12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28" name="Shape 28"/>
        <p:cNvGrpSpPr/>
        <p:nvPr/>
      </p:nvGrpSpPr>
      <p:grpSpPr>
        <a:xfrm>
          <a:off x="0" y="0"/>
          <a:ext cx="0" cy="0"/>
          <a:chOff x="0" y="0"/>
          <a:chExt cx="0" cy="0"/>
        </a:xfrm>
      </p:grpSpPr>
      <p:sp>
        <p:nvSpPr>
          <p:cNvPr id="29" name="Google Shape;29;p22"/>
          <p:cNvSpPr txBox="1"/>
          <p:nvPr>
            <p:ph type="title"/>
          </p:nvPr>
        </p:nvSpPr>
        <p:spPr>
          <a:xfrm>
            <a:off x="889127" y="861414"/>
            <a:ext cx="2831845" cy="5073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0" i="0">
                <a:solidFill>
                  <a:schemeClr val="lt1"/>
                </a:solidFill>
                <a:latin typeface="Tahoma" panose="020B0604030504040204"/>
                <a:ea typeface="Tahoma" panose="020B0604030504040204"/>
                <a:cs typeface="Tahoma" panose="020B0604030504040204"/>
                <a:sym typeface="Tahoma" panose="020B060403050404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2"/>
          <p:cNvSpPr txBox="1"/>
          <p:nvPr>
            <p:ph type="body" idx="1"/>
          </p:nvPr>
        </p:nvSpPr>
        <p:spPr>
          <a:xfrm>
            <a:off x="230505" y="795972"/>
            <a:ext cx="2005393" cy="228409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31" name="Google Shape;31;p22"/>
          <p:cNvSpPr txBox="1"/>
          <p:nvPr>
            <p:ph type="body" idx="2"/>
          </p:nvPr>
        </p:nvSpPr>
        <p:spPr>
          <a:xfrm>
            <a:off x="2374201" y="795972"/>
            <a:ext cx="2005393" cy="228409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32" name="Google Shape;32;p22"/>
          <p:cNvSpPr txBox="1"/>
          <p:nvPr>
            <p:ph type="ftr" idx="11"/>
          </p:nvPr>
        </p:nvSpPr>
        <p:spPr>
          <a:xfrm>
            <a:off x="99669" y="3321949"/>
            <a:ext cx="1337310" cy="1371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00" b="0" i="0">
                <a:solidFill>
                  <a:schemeClr val="lt1"/>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2"/>
          <p:cNvSpPr txBox="1"/>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2"/>
          <p:cNvSpPr txBox="1"/>
          <p:nvPr>
            <p:ph type="sldNum" idx="12"/>
          </p:nvPr>
        </p:nvSpPr>
        <p:spPr>
          <a:xfrm>
            <a:off x="4367174" y="3321949"/>
            <a:ext cx="186054" cy="137160"/>
          </a:xfrm>
          <a:prstGeom prst="rect">
            <a:avLst/>
          </a:prstGeom>
          <a:noFill/>
          <a:ln>
            <a:noFill/>
          </a:ln>
        </p:spPr>
        <p:txBody>
          <a:bodyPr spcFirstLastPara="1" wrap="square" lIns="0" tIns="0" rIns="0" bIns="0" anchor="ctr" anchorCtr="0">
            <a:noAutofit/>
          </a:bodyPr>
          <a:lstStyle>
            <a:lvl1pPr marL="25400" marR="0" lvl="0"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1pPr>
            <a:lvl2pPr marL="25400" marR="0" lvl="1"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2pPr>
            <a:lvl3pPr marL="25400" marR="0" lvl="2"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3pPr>
            <a:lvl4pPr marL="25400" marR="0" lvl="3"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4pPr>
            <a:lvl5pPr marL="25400" marR="0" lvl="4"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5pPr>
            <a:lvl6pPr marL="25400" marR="0" lvl="5"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6pPr>
            <a:lvl7pPr marL="25400" marR="0" lvl="6"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7pPr>
            <a:lvl8pPr marL="25400" marR="0" lvl="7"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8pPr>
            <a:lvl9pPr marL="25400" marR="0" lvl="8"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9pPr>
          </a:lstStyle>
          <a:p>
            <a:pPr marL="25400" lvl="0" indent="0" algn="r" rtl="0">
              <a:spcBef>
                <a:spcPts val="0"/>
              </a:spcBef>
              <a:spcAft>
                <a:spcPts val="0"/>
              </a:spcAft>
              <a:buNone/>
            </a:pPr>
            <a:fld id="{00000000-1234-1234-1234-123412341234}" type="slidenum">
              <a:rPr lang="en-US"/>
            </a:fld>
            <a:r>
              <a:rPr lang="en-US"/>
              <a:t> / 1</a:t>
            </a:r>
            <a:endParaRPr sz="12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35" name="Shape 35"/>
        <p:cNvGrpSpPr/>
        <p:nvPr/>
      </p:nvGrpSpPr>
      <p:grpSpPr>
        <a:xfrm>
          <a:off x="0" y="0"/>
          <a:ext cx="0" cy="0"/>
          <a:chOff x="0" y="0"/>
          <a:chExt cx="0" cy="0"/>
        </a:xfrm>
      </p:grpSpPr>
      <p:sp>
        <p:nvSpPr>
          <p:cNvPr id="36" name="Google Shape;36;p23"/>
          <p:cNvSpPr txBox="1"/>
          <p:nvPr>
            <p:ph type="title"/>
          </p:nvPr>
        </p:nvSpPr>
        <p:spPr>
          <a:xfrm>
            <a:off x="889127" y="861414"/>
            <a:ext cx="2831845" cy="5073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0" i="0">
                <a:solidFill>
                  <a:schemeClr val="lt1"/>
                </a:solidFill>
                <a:latin typeface="Tahoma" panose="020B0604030504040204"/>
                <a:ea typeface="Tahoma" panose="020B0604030504040204"/>
                <a:cs typeface="Tahoma" panose="020B0604030504040204"/>
                <a:sym typeface="Tahoma" panose="020B060403050404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3"/>
          <p:cNvSpPr txBox="1"/>
          <p:nvPr>
            <p:ph type="ftr" idx="11"/>
          </p:nvPr>
        </p:nvSpPr>
        <p:spPr>
          <a:xfrm>
            <a:off x="99669" y="3321949"/>
            <a:ext cx="1337310" cy="1371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00" b="0" i="0">
                <a:solidFill>
                  <a:schemeClr val="lt1"/>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
          <p:cNvSpPr txBox="1"/>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3"/>
          <p:cNvSpPr txBox="1"/>
          <p:nvPr>
            <p:ph type="sldNum" idx="12"/>
          </p:nvPr>
        </p:nvSpPr>
        <p:spPr>
          <a:xfrm>
            <a:off x="4367174" y="3321949"/>
            <a:ext cx="186054" cy="137160"/>
          </a:xfrm>
          <a:prstGeom prst="rect">
            <a:avLst/>
          </a:prstGeom>
          <a:noFill/>
          <a:ln>
            <a:noFill/>
          </a:ln>
        </p:spPr>
        <p:txBody>
          <a:bodyPr spcFirstLastPara="1" wrap="square" lIns="0" tIns="0" rIns="0" bIns="0" anchor="ctr" anchorCtr="0">
            <a:noAutofit/>
          </a:bodyPr>
          <a:lstStyle>
            <a:lvl1pPr marL="25400" marR="0" lvl="0"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1pPr>
            <a:lvl2pPr marL="25400" marR="0" lvl="1"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2pPr>
            <a:lvl3pPr marL="25400" marR="0" lvl="2"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3pPr>
            <a:lvl4pPr marL="25400" marR="0" lvl="3"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4pPr>
            <a:lvl5pPr marL="25400" marR="0" lvl="4"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5pPr>
            <a:lvl6pPr marL="25400" marR="0" lvl="5"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6pPr>
            <a:lvl7pPr marL="25400" marR="0" lvl="6"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7pPr>
            <a:lvl8pPr marL="25400" marR="0" lvl="7"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8pPr>
            <a:lvl9pPr marL="25400" marR="0" lvl="8"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9pPr>
          </a:lstStyle>
          <a:p>
            <a:pPr marL="25400" lvl="0" indent="0" algn="r" rtl="0">
              <a:spcBef>
                <a:spcPts val="0"/>
              </a:spcBef>
              <a:spcAft>
                <a:spcPts val="0"/>
              </a:spcAft>
              <a:buNone/>
            </a:pPr>
            <a:fld id="{00000000-1234-1234-1234-123412341234}" type="slidenum">
              <a:rPr lang="en-US"/>
            </a:fld>
            <a:r>
              <a:rPr lang="en-US"/>
              <a:t> / 1</a:t>
            </a:r>
            <a:endParaRPr sz="12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40" name="Shape 40"/>
        <p:cNvGrpSpPr/>
        <p:nvPr/>
      </p:nvGrpSpPr>
      <p:grpSpPr>
        <a:xfrm>
          <a:off x="0" y="0"/>
          <a:ext cx="0" cy="0"/>
          <a:chOff x="0" y="0"/>
          <a:chExt cx="0" cy="0"/>
        </a:xfrm>
      </p:grpSpPr>
      <p:sp>
        <p:nvSpPr>
          <p:cNvPr id="41" name="Google Shape;41;p24"/>
          <p:cNvSpPr txBox="1"/>
          <p:nvPr>
            <p:ph type="ftr" idx="11"/>
          </p:nvPr>
        </p:nvSpPr>
        <p:spPr>
          <a:xfrm>
            <a:off x="99669" y="3321949"/>
            <a:ext cx="1337310" cy="1371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00" b="0" i="0">
                <a:solidFill>
                  <a:schemeClr val="lt1"/>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4"/>
          <p:cNvSpPr txBox="1"/>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4"/>
          <p:cNvSpPr txBox="1"/>
          <p:nvPr>
            <p:ph type="sldNum" idx="12"/>
          </p:nvPr>
        </p:nvSpPr>
        <p:spPr>
          <a:xfrm>
            <a:off x="4367174" y="3321949"/>
            <a:ext cx="186054" cy="137160"/>
          </a:xfrm>
          <a:prstGeom prst="rect">
            <a:avLst/>
          </a:prstGeom>
          <a:noFill/>
          <a:ln>
            <a:noFill/>
          </a:ln>
        </p:spPr>
        <p:txBody>
          <a:bodyPr spcFirstLastPara="1" wrap="square" lIns="0" tIns="0" rIns="0" bIns="0" anchor="ctr" anchorCtr="0">
            <a:noAutofit/>
          </a:bodyPr>
          <a:lstStyle>
            <a:lvl1pPr marL="25400" marR="0" lvl="0"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1pPr>
            <a:lvl2pPr marL="25400" marR="0" lvl="1"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2pPr>
            <a:lvl3pPr marL="25400" marR="0" lvl="2"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3pPr>
            <a:lvl4pPr marL="25400" marR="0" lvl="3"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4pPr>
            <a:lvl5pPr marL="25400" marR="0" lvl="4"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5pPr>
            <a:lvl6pPr marL="25400" marR="0" lvl="5"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6pPr>
            <a:lvl7pPr marL="25400" marR="0" lvl="6"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7pPr>
            <a:lvl8pPr marL="25400" marR="0" lvl="7"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8pPr>
            <a:lvl9pPr marL="25400" marR="0" lvl="8"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9pPr>
          </a:lstStyle>
          <a:p>
            <a:pPr marL="25400" lvl="0" indent="0" algn="r" rtl="0">
              <a:spcBef>
                <a:spcPts val="0"/>
              </a:spcBef>
              <a:spcAft>
                <a:spcPts val="0"/>
              </a:spcAft>
              <a:buNone/>
            </a:pPr>
            <a:fld id="{00000000-1234-1234-1234-123412341234}" type="slidenum">
              <a:rPr lang="en-US"/>
            </a:fld>
            <a:r>
              <a:rPr lang="en-US"/>
              <a:t> / 1</a:t>
            </a:r>
            <a:endParaRPr sz="12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19"/>
          <p:cNvSpPr/>
          <p:nvPr/>
        </p:nvSpPr>
        <p:spPr>
          <a:xfrm>
            <a:off x="0" y="0"/>
            <a:ext cx="4608195" cy="350520"/>
          </a:xfrm>
          <a:custGeom>
            <a:avLst/>
            <a:gdLst/>
            <a:ahLst/>
            <a:cxnLst/>
            <a:rect l="l" t="t" r="r" b="b"/>
            <a:pathLst>
              <a:path w="4608195" h="350520" extrusionOk="0">
                <a:moveTo>
                  <a:pt x="0" y="350126"/>
                </a:moveTo>
                <a:lnTo>
                  <a:pt x="4608004" y="350126"/>
                </a:lnTo>
                <a:lnTo>
                  <a:pt x="4608004" y="0"/>
                </a:lnTo>
                <a:lnTo>
                  <a:pt x="0" y="0"/>
                </a:lnTo>
                <a:lnTo>
                  <a:pt x="0" y="350126"/>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 name="Google Shape;11;p19"/>
          <p:cNvSpPr txBox="1"/>
          <p:nvPr>
            <p:ph type="title"/>
          </p:nvPr>
        </p:nvSpPr>
        <p:spPr>
          <a:xfrm>
            <a:off x="889127" y="861414"/>
            <a:ext cx="2831845" cy="50736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9"/>
          <p:cNvSpPr txBox="1"/>
          <p:nvPr>
            <p:ph type="body" idx="1"/>
          </p:nvPr>
        </p:nvSpPr>
        <p:spPr>
          <a:xfrm>
            <a:off x="125844" y="1294662"/>
            <a:ext cx="4358411" cy="70802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100" b="0" i="0" u="none" strike="noStrike" cap="none">
                <a:solidFill>
                  <a:schemeClr val="dk1"/>
                </a:solidFill>
                <a:latin typeface="Tahoma" panose="020B0604030504040204"/>
                <a:ea typeface="Tahoma" panose="020B0604030504040204"/>
                <a:cs typeface="Tahoma" panose="020B0604030504040204"/>
                <a:sym typeface="Tahoma" panose="020B0604030504040204"/>
              </a:defRPr>
            </a:lvl1pPr>
            <a:lvl2pPr marL="914400" marR="0" lvl="1"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9pPr>
          </a:lstStyle>
          <a:p/>
        </p:txBody>
      </p:sp>
      <p:sp>
        <p:nvSpPr>
          <p:cNvPr id="13" name="Google Shape;13;p19"/>
          <p:cNvSpPr txBox="1"/>
          <p:nvPr>
            <p:ph type="ftr" idx="11"/>
          </p:nvPr>
        </p:nvSpPr>
        <p:spPr>
          <a:xfrm>
            <a:off x="99669" y="3321949"/>
            <a:ext cx="1337310" cy="13716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600" b="0" i="0">
                <a:solidFill>
                  <a:schemeClr val="lt1"/>
                </a:solidFill>
                <a:latin typeface="Verdana" panose="020B0604030504040204"/>
                <a:ea typeface="Verdana" panose="020B0604030504040204"/>
                <a:cs typeface="Verdana" panose="020B0604030504040204"/>
                <a:sym typeface="Verdana" panose="020B060403050404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19"/>
          <p:cNvSpPr txBox="1"/>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5" name="Google Shape;15;p19"/>
          <p:cNvSpPr txBox="1"/>
          <p:nvPr>
            <p:ph type="sldNum" idx="12"/>
          </p:nvPr>
        </p:nvSpPr>
        <p:spPr>
          <a:xfrm>
            <a:off x="3255963" y="3208338"/>
            <a:ext cx="1036637" cy="1841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u="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u="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u="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u="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u="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u="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u="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u="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u="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slide" Target="slide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slide" Target="slide1.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 Target="slide1.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 Target="slide1.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slide" Target="slide1.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slide" Target="slide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slide" Target="slide1.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slide" Target="slide1.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slide" Target="slide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slide" Target="slide1.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slide" Target="slide1.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 Target="slide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47" name="Shape 47"/>
        <p:cNvGrpSpPr/>
        <p:nvPr/>
      </p:nvGrpSpPr>
      <p:grpSpPr>
        <a:xfrm>
          <a:off x="0" y="0"/>
          <a:ext cx="0" cy="0"/>
          <a:chOff x="0" y="0"/>
          <a:chExt cx="0" cy="0"/>
        </a:xfrm>
      </p:grpSpPr>
      <p:sp>
        <p:nvSpPr>
          <p:cNvPr id="48" name="Google Shape;48;p1"/>
          <p:cNvSpPr/>
          <p:nvPr/>
        </p:nvSpPr>
        <p:spPr>
          <a:xfrm>
            <a:off x="138544" y="1422654"/>
            <a:ext cx="101599" cy="101600"/>
          </a:xfrm>
          <a:prstGeom prst="rect">
            <a:avLst/>
          </a:prstGeom>
          <a:blipFill rotWithShape="1">
            <a:blip r:embed="rId1"/>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 name="Google Shape;49;p1"/>
          <p:cNvSpPr/>
          <p:nvPr/>
        </p:nvSpPr>
        <p:spPr>
          <a:xfrm>
            <a:off x="4520310" y="889617"/>
            <a:ext cx="0" cy="12700"/>
          </a:xfrm>
          <a:custGeom>
            <a:avLst/>
            <a:gdLst/>
            <a:ahLst/>
            <a:cxnLst/>
            <a:rect l="l" t="t" r="r" b="b"/>
            <a:pathLst>
              <a:path w="120000" h="12700" extrusionOk="0">
                <a:moveTo>
                  <a:pt x="0" y="12700"/>
                </a:moveTo>
                <a:lnTo>
                  <a:pt x="0" y="0"/>
                </a:lnTo>
              </a:path>
            </a:pathLst>
          </a:custGeom>
          <a:noFill/>
          <a:ln w="9525" cap="flat" cmpd="sng">
            <a:solidFill>
              <a:srgbClr val="AFAFA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 name="Google Shape;50;p1"/>
          <p:cNvSpPr/>
          <p:nvPr/>
        </p:nvSpPr>
        <p:spPr>
          <a:xfrm>
            <a:off x="4520310" y="876917"/>
            <a:ext cx="0" cy="12700"/>
          </a:xfrm>
          <a:custGeom>
            <a:avLst/>
            <a:gdLst/>
            <a:ahLst/>
            <a:cxnLst/>
            <a:rect l="l" t="t" r="r" b="b"/>
            <a:pathLst>
              <a:path w="120000" h="12700" extrusionOk="0">
                <a:moveTo>
                  <a:pt x="0" y="12700"/>
                </a:moveTo>
                <a:lnTo>
                  <a:pt x="0" y="0"/>
                </a:lnTo>
              </a:path>
            </a:pathLst>
          </a:custGeom>
          <a:noFill/>
          <a:ln w="9525" cap="flat" cmpd="sng">
            <a:solidFill>
              <a:srgbClr val="CECEC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 name="Google Shape;51;p1"/>
          <p:cNvSpPr/>
          <p:nvPr/>
        </p:nvSpPr>
        <p:spPr>
          <a:xfrm>
            <a:off x="4520310" y="864217"/>
            <a:ext cx="0" cy="12700"/>
          </a:xfrm>
          <a:custGeom>
            <a:avLst/>
            <a:gdLst/>
            <a:ahLst/>
            <a:cxnLst/>
            <a:rect l="l" t="t" r="r" b="b"/>
            <a:pathLst>
              <a:path w="120000" h="12700" extrusionOk="0">
                <a:moveTo>
                  <a:pt x="0" y="12700"/>
                </a:moveTo>
                <a:lnTo>
                  <a:pt x="0" y="0"/>
                </a:lnTo>
              </a:path>
            </a:pathLst>
          </a:custGeom>
          <a:noFill/>
          <a:ln w="9525" cap="flat" cmpd="sng">
            <a:solidFill>
              <a:srgbClr val="EFEFE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 name="Google Shape;52;p1"/>
          <p:cNvSpPr txBox="1"/>
          <p:nvPr/>
        </p:nvSpPr>
        <p:spPr>
          <a:xfrm>
            <a:off x="528955" y="1683385"/>
            <a:ext cx="3441700" cy="1427314"/>
          </a:xfrm>
          <a:prstGeom prst="rect">
            <a:avLst/>
          </a:prstGeom>
          <a:noFill/>
          <a:ln>
            <a:noFill/>
          </a:ln>
        </p:spPr>
        <p:txBody>
          <a:bodyPr spcFirstLastPara="1" wrap="square" lIns="0" tIns="11425" rIns="0" bIns="0" anchor="t" anchorCtr="0">
            <a:spAutoFit/>
          </a:bodyPr>
          <a:lstStyle/>
          <a:p>
            <a:pPr marL="0" marR="0" lvl="0" indent="0" algn="ctr" rtl="0">
              <a:lnSpc>
                <a:spcPct val="100000"/>
              </a:lnSpc>
              <a:spcBef>
                <a:spcPts val="0"/>
              </a:spcBef>
              <a:spcAft>
                <a:spcPts val="0"/>
              </a:spcAft>
              <a:buNone/>
            </a:pPr>
            <a:r>
              <a:rPr lang="en-US" sz="1200" b="1">
                <a:solidFill>
                  <a:schemeClr val="dk1"/>
                </a:solidFill>
                <a:latin typeface="Tahoma" panose="020B0604030504040204"/>
                <a:ea typeface="Tahoma" panose="020B0604030504040204"/>
                <a:cs typeface="Tahoma" panose="020B0604030504040204"/>
                <a:sym typeface="Tahoma" panose="020B0604030504040204"/>
              </a:rPr>
              <a:t>Scrapers</a:t>
            </a:r>
            <a:endParaRPr lang="en-US" sz="1200" b="1">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None/>
            </a:pPr>
            <a:r>
              <a:rPr lang="en-US" sz="1000">
                <a:solidFill>
                  <a:schemeClr val="dk1"/>
                </a:solidFill>
                <a:latin typeface="Tahoma" panose="020B0604030504040204"/>
                <a:ea typeface="Tahoma" panose="020B0604030504040204"/>
                <a:cs typeface="Tahoma" panose="020B0604030504040204"/>
                <a:sym typeface="Tahoma" panose="020B0604030504040204"/>
              </a:rPr>
              <a:t>Team Members:</a:t>
            </a:r>
            <a:endParaRPr lang="en-US" sz="10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None/>
            </a:pPr>
            <a:r>
              <a:rPr lang="en-US" sz="1000">
                <a:solidFill>
                  <a:schemeClr val="dk1"/>
                </a:solidFill>
                <a:latin typeface="Tahoma" panose="020B0604030504040204"/>
                <a:ea typeface="Tahoma" panose="020B0604030504040204"/>
                <a:cs typeface="Tahoma" panose="020B0604030504040204"/>
                <a:sym typeface="Tahoma" panose="020B0604030504040204"/>
              </a:rPr>
              <a:t>Guankun Li : guankun@uchicago.edu</a:t>
            </a:r>
            <a:endParaRPr lang="en-US" sz="10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None/>
            </a:pPr>
            <a:r>
              <a:rPr lang="en-US" sz="1000">
                <a:solidFill>
                  <a:schemeClr val="dk1"/>
                </a:solidFill>
                <a:latin typeface="Tahoma" panose="020B0604030504040204"/>
                <a:ea typeface="Tahoma" panose="020B0604030504040204"/>
                <a:cs typeface="Tahoma" panose="020B0604030504040204"/>
                <a:sym typeface="Tahoma" panose="020B0604030504040204"/>
              </a:rPr>
              <a:t>Jiazheng Li : jiazheng123@uchicago.edu</a:t>
            </a:r>
            <a:endParaRPr lang="en-US" sz="10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None/>
            </a:pPr>
            <a:r>
              <a:rPr lang="en-US" sz="1000">
                <a:solidFill>
                  <a:schemeClr val="dk1"/>
                </a:solidFill>
                <a:latin typeface="Tahoma" panose="020B0604030504040204"/>
                <a:ea typeface="Tahoma" panose="020B0604030504040204"/>
                <a:cs typeface="Tahoma" panose="020B0604030504040204"/>
                <a:sym typeface="Tahoma" panose="020B0604030504040204"/>
              </a:rPr>
              <a:t>Tianyue Cong : tianyuec@uchicago.edu</a:t>
            </a:r>
            <a:endParaRPr lang="en-US" sz="10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None/>
            </a:pPr>
            <a:r>
              <a:rPr lang="en-US" sz="1000">
                <a:solidFill>
                  <a:schemeClr val="dk1"/>
                </a:solidFill>
                <a:latin typeface="Tahoma" panose="020B0604030504040204"/>
                <a:ea typeface="Tahoma" panose="020B0604030504040204"/>
                <a:cs typeface="Tahoma" panose="020B0604030504040204"/>
                <a:sym typeface="Tahoma" panose="020B0604030504040204"/>
              </a:rPr>
              <a:t>Weiwu Yan : weiwuyan@uchicago.edu</a:t>
            </a:r>
            <a:endParaRPr lang="en-US" sz="10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None/>
            </a:pPr>
            <a:endParaRPr sz="10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None/>
            </a:pPr>
            <a:r>
              <a:rPr lang="en-US" sz="1000">
                <a:solidFill>
                  <a:schemeClr val="dk1"/>
                </a:solidFill>
                <a:latin typeface="Tahoma" panose="020B0604030504040204"/>
                <a:ea typeface="Tahoma" panose="020B0604030504040204"/>
                <a:cs typeface="Tahoma" panose="020B0604030504040204"/>
                <a:sym typeface="Tahoma" panose="020B0604030504040204"/>
              </a:rPr>
              <a:t>GitHub: https://github.com/macs30122-winter24/final-project-scrapers.git</a:t>
            </a:r>
            <a:endParaRPr lang="en-US" sz="1000">
              <a:solidFill>
                <a:schemeClr val="dk1"/>
              </a:solidFill>
              <a:latin typeface="Tahoma" panose="020B0604030504040204"/>
              <a:ea typeface="Tahoma" panose="020B0604030504040204"/>
              <a:cs typeface="Tahoma" panose="020B0604030504040204"/>
              <a:sym typeface="Tahoma" panose="020B0604030504040204"/>
            </a:endParaRPr>
          </a:p>
        </p:txBody>
      </p:sp>
      <p:sp>
        <p:nvSpPr>
          <p:cNvPr id="53" name="Google Shape;53;p1"/>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4" name="Google Shape;54;p1"/>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5" name="Google Shape;55;p1"/>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6" name="Google Shape;56;p1"/>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57" name="Google Shape;57;p1"/>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2"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2" action="ppaction://hlinksldjump"/>
            </a:endParaRPr>
          </a:p>
        </p:txBody>
      </p:sp>
      <p:sp>
        <p:nvSpPr>
          <p:cNvPr id="58" name="Google Shape;58;p1"/>
          <p:cNvSpPr txBox="1"/>
          <p:nvPr>
            <p:ph type="sldNum" idx="12"/>
          </p:nvPr>
        </p:nvSpPr>
        <p:spPr>
          <a:xfrm>
            <a:off x="4367174" y="332194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r>
              <a:rPr lang="en-US"/>
              <a:t>1</a:t>
            </a:r>
            <a:endParaRPr lang="en-US"/>
          </a:p>
        </p:txBody>
      </p:sp>
      <p:sp>
        <p:nvSpPr>
          <p:cNvPr id="59" name="Google Shape;59;p1"/>
          <p:cNvSpPr txBox="1"/>
          <p:nvPr>
            <p:ph type="title"/>
          </p:nvPr>
        </p:nvSpPr>
        <p:spPr>
          <a:xfrm>
            <a:off x="889127" y="861414"/>
            <a:ext cx="2831845" cy="507365"/>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p>
        </p:txBody>
      </p:sp>
      <p:sp>
        <p:nvSpPr>
          <p:cNvPr id="60" name="Google Shape;60;p1"/>
          <p:cNvSpPr/>
          <p:nvPr/>
        </p:nvSpPr>
        <p:spPr>
          <a:xfrm>
            <a:off x="87743" y="813663"/>
            <a:ext cx="4432935" cy="82550"/>
          </a:xfrm>
          <a:custGeom>
            <a:avLst/>
            <a:gdLst/>
            <a:ahLst/>
            <a:cxnLst/>
            <a:rect l="l" t="t" r="r" b="b"/>
            <a:pathLst>
              <a:path w="4432935" h="82550" extrusionOk="0">
                <a:moveTo>
                  <a:pt x="4381765" y="0"/>
                </a:moveTo>
                <a:lnTo>
                  <a:pt x="50800" y="0"/>
                </a:lnTo>
                <a:lnTo>
                  <a:pt x="31075" y="4008"/>
                </a:lnTo>
                <a:lnTo>
                  <a:pt x="14922" y="14922"/>
                </a:lnTo>
                <a:lnTo>
                  <a:pt x="4008" y="31075"/>
                </a:lnTo>
                <a:lnTo>
                  <a:pt x="0" y="50800"/>
                </a:lnTo>
                <a:lnTo>
                  <a:pt x="0" y="82384"/>
                </a:lnTo>
                <a:lnTo>
                  <a:pt x="4432566" y="82384"/>
                </a:lnTo>
                <a:lnTo>
                  <a:pt x="4432566" y="50800"/>
                </a:lnTo>
                <a:lnTo>
                  <a:pt x="4428558" y="31075"/>
                </a:lnTo>
                <a:lnTo>
                  <a:pt x="4417643" y="14922"/>
                </a:lnTo>
                <a:lnTo>
                  <a:pt x="4401490" y="4008"/>
                </a:lnTo>
                <a:lnTo>
                  <a:pt x="4381765" y="0"/>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1" name="Google Shape;61;p1"/>
          <p:cNvSpPr/>
          <p:nvPr/>
        </p:nvSpPr>
        <p:spPr>
          <a:xfrm>
            <a:off x="138544" y="1422654"/>
            <a:ext cx="101599" cy="101600"/>
          </a:xfrm>
          <a:prstGeom prst="rect">
            <a:avLst/>
          </a:prstGeom>
          <a:blipFill rotWithShape="1">
            <a:blip r:embed="rId1"/>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2" name="Google Shape;62;p1"/>
          <p:cNvSpPr/>
          <p:nvPr/>
        </p:nvSpPr>
        <p:spPr>
          <a:xfrm>
            <a:off x="189344" y="1409953"/>
            <a:ext cx="4381715" cy="1143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3" name="Google Shape;63;p1"/>
          <p:cNvSpPr/>
          <p:nvPr/>
        </p:nvSpPr>
        <p:spPr>
          <a:xfrm>
            <a:off x="4520310" y="864222"/>
            <a:ext cx="50749" cy="558431"/>
          </a:xfrm>
          <a:prstGeom prst="rect">
            <a:avLst/>
          </a:prstGeom>
          <a:blipFill rotWithShape="1">
            <a:blip r:embed="rId4"/>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 name="Google Shape;64;p1"/>
          <p:cNvSpPr/>
          <p:nvPr/>
        </p:nvSpPr>
        <p:spPr>
          <a:xfrm>
            <a:off x="87743" y="858079"/>
            <a:ext cx="4432935" cy="615950"/>
          </a:xfrm>
          <a:custGeom>
            <a:avLst/>
            <a:gdLst/>
            <a:ahLst/>
            <a:cxnLst/>
            <a:rect l="l" t="t" r="r" b="b"/>
            <a:pathLst>
              <a:path w="4432935" h="615950" extrusionOk="0">
                <a:moveTo>
                  <a:pt x="4432566" y="0"/>
                </a:moveTo>
                <a:lnTo>
                  <a:pt x="0" y="0"/>
                </a:lnTo>
                <a:lnTo>
                  <a:pt x="0" y="564574"/>
                </a:lnTo>
                <a:lnTo>
                  <a:pt x="4008" y="584298"/>
                </a:lnTo>
                <a:lnTo>
                  <a:pt x="14922" y="600451"/>
                </a:lnTo>
                <a:lnTo>
                  <a:pt x="31075" y="611365"/>
                </a:lnTo>
                <a:lnTo>
                  <a:pt x="50800" y="615374"/>
                </a:lnTo>
                <a:lnTo>
                  <a:pt x="4381765" y="615374"/>
                </a:lnTo>
                <a:lnTo>
                  <a:pt x="4401490" y="611365"/>
                </a:lnTo>
                <a:lnTo>
                  <a:pt x="4417643" y="600451"/>
                </a:lnTo>
                <a:lnTo>
                  <a:pt x="4428558" y="584298"/>
                </a:lnTo>
                <a:lnTo>
                  <a:pt x="4432566" y="564574"/>
                </a:lnTo>
                <a:lnTo>
                  <a:pt x="4432566" y="0"/>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5" name="Google Shape;65;p1"/>
          <p:cNvSpPr/>
          <p:nvPr/>
        </p:nvSpPr>
        <p:spPr>
          <a:xfrm>
            <a:off x="4520310" y="902317"/>
            <a:ext cx="0" cy="539750"/>
          </a:xfrm>
          <a:custGeom>
            <a:avLst/>
            <a:gdLst/>
            <a:ahLst/>
            <a:cxnLst/>
            <a:rect l="l" t="t" r="r" b="b"/>
            <a:pathLst>
              <a:path w="120000" h="539750" extrusionOk="0">
                <a:moveTo>
                  <a:pt x="0" y="539386"/>
                </a:moveTo>
                <a:lnTo>
                  <a:pt x="0" y="0"/>
                </a:lnTo>
              </a:path>
            </a:pathLst>
          </a:custGeom>
          <a:no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 name="Google Shape;66;p1"/>
          <p:cNvSpPr/>
          <p:nvPr/>
        </p:nvSpPr>
        <p:spPr>
          <a:xfrm>
            <a:off x="4520310" y="889617"/>
            <a:ext cx="0" cy="12700"/>
          </a:xfrm>
          <a:custGeom>
            <a:avLst/>
            <a:gdLst/>
            <a:ahLst/>
            <a:cxnLst/>
            <a:rect l="l" t="t" r="r" b="b"/>
            <a:pathLst>
              <a:path w="120000" h="12700" extrusionOk="0">
                <a:moveTo>
                  <a:pt x="0" y="12700"/>
                </a:moveTo>
                <a:lnTo>
                  <a:pt x="0" y="0"/>
                </a:lnTo>
              </a:path>
            </a:pathLst>
          </a:custGeom>
          <a:noFill/>
          <a:ln w="9525" cap="flat" cmpd="sng">
            <a:solidFill>
              <a:srgbClr val="AFAFA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7" name="Google Shape;67;p1"/>
          <p:cNvSpPr/>
          <p:nvPr/>
        </p:nvSpPr>
        <p:spPr>
          <a:xfrm>
            <a:off x="4520310" y="876917"/>
            <a:ext cx="0" cy="12700"/>
          </a:xfrm>
          <a:custGeom>
            <a:avLst/>
            <a:gdLst/>
            <a:ahLst/>
            <a:cxnLst/>
            <a:rect l="l" t="t" r="r" b="b"/>
            <a:pathLst>
              <a:path w="120000" h="12700" extrusionOk="0">
                <a:moveTo>
                  <a:pt x="0" y="12700"/>
                </a:moveTo>
                <a:lnTo>
                  <a:pt x="0" y="0"/>
                </a:lnTo>
              </a:path>
            </a:pathLst>
          </a:custGeom>
          <a:noFill/>
          <a:ln w="9525" cap="flat" cmpd="sng">
            <a:solidFill>
              <a:srgbClr val="CECEC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8" name="Google Shape;68;p1"/>
          <p:cNvSpPr/>
          <p:nvPr/>
        </p:nvSpPr>
        <p:spPr>
          <a:xfrm>
            <a:off x="4520310" y="864217"/>
            <a:ext cx="0" cy="12700"/>
          </a:xfrm>
          <a:custGeom>
            <a:avLst/>
            <a:gdLst/>
            <a:ahLst/>
            <a:cxnLst/>
            <a:rect l="l" t="t" r="r" b="b"/>
            <a:pathLst>
              <a:path w="120000" h="12700" extrusionOk="0">
                <a:moveTo>
                  <a:pt x="0" y="12700"/>
                </a:moveTo>
                <a:lnTo>
                  <a:pt x="0" y="0"/>
                </a:lnTo>
              </a:path>
            </a:pathLst>
          </a:custGeom>
          <a:noFill/>
          <a:ln w="9525" cap="flat" cmpd="sng">
            <a:solidFill>
              <a:srgbClr val="EFEFE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9" name="Google Shape;69;p1"/>
          <p:cNvSpPr txBox="1"/>
          <p:nvPr/>
        </p:nvSpPr>
        <p:spPr>
          <a:xfrm>
            <a:off x="139065" y="861695"/>
            <a:ext cx="4221480" cy="502285"/>
          </a:xfrm>
          <a:prstGeom prst="rect">
            <a:avLst/>
          </a:prstGeom>
          <a:noFill/>
          <a:ln>
            <a:noFill/>
          </a:ln>
        </p:spPr>
        <p:txBody>
          <a:bodyPr spcFirstLastPara="1" wrap="square" lIns="0" tIns="71750" rIns="0" bIns="0" anchor="t" anchorCtr="0">
            <a:spAutoFit/>
          </a:bodyPr>
          <a:lstStyle/>
          <a:p>
            <a:pPr marL="0" marR="0" lvl="0" indent="0" algn="ctr" rtl="0">
              <a:spcBef>
                <a:spcPts val="0"/>
              </a:spcBef>
              <a:spcAft>
                <a:spcPts val="0"/>
              </a:spcAft>
              <a:buNone/>
            </a:pPr>
            <a:r>
              <a:rPr lang="en-US" sz="1400" b="0" i="0">
                <a:solidFill>
                  <a:schemeClr val="lt1"/>
                </a:solidFill>
                <a:latin typeface="Tahoma" panose="020B0604030504040204"/>
                <a:ea typeface="Tahoma" panose="020B0604030504040204"/>
                <a:cs typeface="Tahoma" panose="020B0604030504040204"/>
                <a:sym typeface="Tahoma" panose="020B0604030504040204"/>
              </a:rPr>
              <a:t>The Impact of National Science Foundation (NSF)</a:t>
            </a:r>
            <a:br>
              <a:rPr lang="en-US" sz="1400" b="0" i="0">
                <a:solidFill>
                  <a:schemeClr val="lt1"/>
                </a:solidFill>
                <a:latin typeface="Tahoma" panose="020B0604030504040204"/>
                <a:ea typeface="Tahoma" panose="020B0604030504040204"/>
                <a:cs typeface="Tahoma" panose="020B0604030504040204"/>
                <a:sym typeface="Tahoma" panose="020B0604030504040204"/>
              </a:rPr>
            </a:br>
            <a:r>
              <a:rPr lang="en-US" sz="1400" b="0" i="0">
                <a:solidFill>
                  <a:schemeClr val="lt1"/>
                </a:solidFill>
                <a:latin typeface="Tahoma" panose="020B0604030504040204"/>
                <a:ea typeface="Tahoma" panose="020B0604030504040204"/>
                <a:cs typeface="Tahoma" panose="020B0604030504040204"/>
                <a:sym typeface="Tahoma" panose="020B0604030504040204"/>
              </a:rPr>
              <a:t>Funding on Academic Output of Scholars</a:t>
            </a:r>
            <a:endParaRPr sz="1400" b="0" i="0">
              <a:solidFill>
                <a:schemeClr val="lt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33" name="Shape 233"/>
        <p:cNvGrpSpPr/>
        <p:nvPr/>
      </p:nvGrpSpPr>
      <p:grpSpPr>
        <a:xfrm>
          <a:off x="0" y="0"/>
          <a:ext cx="0" cy="0"/>
          <a:chOff x="0" y="0"/>
          <a:chExt cx="0" cy="0"/>
        </a:xfrm>
      </p:grpSpPr>
      <p:sp>
        <p:nvSpPr>
          <p:cNvPr id="234" name="Google Shape;234;p14"/>
          <p:cNvSpPr txBox="1"/>
          <p:nvPr>
            <p:ph type="title"/>
          </p:nvPr>
        </p:nvSpPr>
        <p:spPr>
          <a:xfrm>
            <a:off x="95300" y="59875"/>
            <a:ext cx="1915200" cy="232800"/>
          </a:xfrm>
          <a:prstGeom prst="rect">
            <a:avLst/>
          </a:prstGeom>
          <a:noFill/>
          <a:ln>
            <a:noFill/>
          </a:ln>
        </p:spPr>
        <p:txBody>
          <a:bodyPr spcFirstLastPara="1" wrap="square" lIns="0" tIns="17125" rIns="0" bIns="0" anchor="t" anchorCtr="0">
            <a:spAutoFit/>
          </a:bodyPr>
          <a:lstStyle/>
          <a:p>
            <a:pPr marL="0" lvl="0" indent="0" algn="l" rtl="0">
              <a:lnSpc>
                <a:spcPct val="100000"/>
              </a:lnSpc>
              <a:spcBef>
                <a:spcPts val="0"/>
              </a:spcBef>
              <a:spcAft>
                <a:spcPts val="0"/>
              </a:spcAft>
              <a:buNone/>
            </a:pPr>
            <a:r>
              <a:rPr lang="en-US"/>
              <a:t>OLS Linear Regression</a:t>
            </a:r>
            <a:endParaRPr lang="en-US"/>
          </a:p>
        </p:txBody>
      </p:sp>
      <p:sp>
        <p:nvSpPr>
          <p:cNvPr id="235" name="Google Shape;235;p14"/>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6" name="Google Shape;236;p14"/>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7" name="Google Shape;237;p14"/>
          <p:cNvSpPr/>
          <p:nvPr/>
        </p:nvSpPr>
        <p:spPr>
          <a:xfrm>
            <a:off x="3074035"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8" name="Google Shape;238;p14"/>
          <p:cNvSpPr txBox="1"/>
          <p:nvPr>
            <p:ph type="sldNum" idx="12"/>
          </p:nvPr>
        </p:nvSpPr>
        <p:spPr>
          <a:xfrm>
            <a:off x="4362450" y="3335091"/>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239" name="Google Shape;239;p14"/>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240" name="Google Shape;240;p14"/>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241" name="Google Shape;241;p14"/>
          <p:cNvSpPr txBox="1"/>
          <p:nvPr/>
        </p:nvSpPr>
        <p:spPr>
          <a:xfrm>
            <a:off x="316794" y="504175"/>
            <a:ext cx="4268267" cy="6438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Tahoma" panose="020B0604030504040204"/>
                <a:ea typeface="Tahoma" panose="020B0604030504040204"/>
                <a:cs typeface="Tahoma" panose="020B0604030504040204"/>
                <a:sym typeface="Tahoma" panose="020B0604030504040204"/>
              </a:rPr>
              <a:t>Dependent variables</a:t>
            </a:r>
            <a:endParaRPr lang="en-US" sz="1200">
              <a:solidFill>
                <a:schemeClr val="dk1"/>
              </a:solidFill>
              <a:latin typeface="Tahoma" panose="020B0604030504040204"/>
              <a:ea typeface="Tahoma" panose="020B0604030504040204"/>
              <a:cs typeface="Tahoma" panose="020B0604030504040204"/>
              <a:sym typeface="Tahoma" panose="020B0604030504040204"/>
            </a:endParaRPr>
          </a:p>
          <a:p>
            <a:pPr marL="285750" marR="0" lvl="0" indent="-285750" algn="l" rtl="0">
              <a:spcBef>
                <a:spcPts val="0"/>
              </a:spcBef>
              <a:spcAft>
                <a:spcPts val="0"/>
              </a:spcAft>
              <a:buClr>
                <a:schemeClr val="dk1"/>
              </a:buClr>
              <a:buSzPts val="1400"/>
              <a:buFont typeface="Arial" panose="020B0604020202020204"/>
              <a:buChar char="•"/>
            </a:pPr>
            <a:r>
              <a:rPr lang="en-US" sz="1200">
                <a:solidFill>
                  <a:schemeClr val="dk1"/>
                </a:solidFill>
                <a:latin typeface="Tahoma" panose="020B0604030504040204"/>
                <a:ea typeface="Tahoma" panose="020B0604030504040204"/>
                <a:cs typeface="Tahoma" panose="020B0604030504040204"/>
                <a:sym typeface="Tahoma" panose="020B0604030504040204"/>
              </a:rPr>
              <a:t>number of publications (quantity)</a:t>
            </a:r>
            <a:endParaRPr lang="en-US" sz="1200">
              <a:solidFill>
                <a:schemeClr val="dk1"/>
              </a:solidFill>
              <a:latin typeface="Tahoma" panose="020B0604030504040204"/>
              <a:ea typeface="Tahoma" panose="020B0604030504040204"/>
              <a:cs typeface="Tahoma" panose="020B0604030504040204"/>
              <a:sym typeface="Tahoma" panose="020B0604030504040204"/>
            </a:endParaRPr>
          </a:p>
          <a:p>
            <a:pPr marL="285750" marR="0" lvl="0" indent="-285750" algn="l" rtl="0">
              <a:spcBef>
                <a:spcPts val="0"/>
              </a:spcBef>
              <a:spcAft>
                <a:spcPts val="0"/>
              </a:spcAft>
              <a:buClr>
                <a:schemeClr val="dk1"/>
              </a:buClr>
              <a:buSzPts val="1400"/>
              <a:buFont typeface="Arial" panose="020B0604020202020204"/>
              <a:buChar char="•"/>
            </a:pPr>
            <a:r>
              <a:rPr lang="en-US" sz="1200">
                <a:solidFill>
                  <a:schemeClr val="dk1"/>
                </a:solidFill>
                <a:latin typeface="Tahoma" panose="020B0604030504040204"/>
                <a:ea typeface="Tahoma" panose="020B0604030504040204"/>
                <a:cs typeface="Tahoma" panose="020B0604030504040204"/>
                <a:sym typeface="Tahoma" panose="020B0604030504040204"/>
              </a:rPr>
              <a:t>citations of top three most cited papers (quality)</a:t>
            </a:r>
            <a:endParaRPr lang="en-US" sz="1200">
              <a:solidFill>
                <a:schemeClr val="dk1"/>
              </a:solidFill>
              <a:latin typeface="Tahoma" panose="020B0604030504040204"/>
              <a:ea typeface="Tahoma" panose="020B0604030504040204"/>
              <a:cs typeface="Tahoma" panose="020B0604030504040204"/>
              <a:sym typeface="Tahoma" panose="020B0604030504040204"/>
            </a:endParaRPr>
          </a:p>
        </p:txBody>
      </p:sp>
      <p:sp>
        <p:nvSpPr>
          <p:cNvPr id="242" name="Google Shape;242;p14"/>
          <p:cNvSpPr txBox="1"/>
          <p:nvPr/>
        </p:nvSpPr>
        <p:spPr>
          <a:xfrm>
            <a:off x="316794" y="1222027"/>
            <a:ext cx="3657600" cy="1197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Tahoma" panose="020B0604030504040204"/>
                <a:ea typeface="Tahoma" panose="020B0604030504040204"/>
                <a:cs typeface="Tahoma" panose="020B0604030504040204"/>
                <a:sym typeface="Tahoma" panose="020B0604030504040204"/>
              </a:rPr>
              <a:t>Independent variables</a:t>
            </a:r>
            <a:endParaRPr lang="en-US" sz="1200">
              <a:solidFill>
                <a:schemeClr val="dk1"/>
              </a:solidFill>
              <a:latin typeface="Tahoma" panose="020B0604030504040204"/>
              <a:ea typeface="Tahoma" panose="020B0604030504040204"/>
              <a:cs typeface="Tahoma" panose="020B0604030504040204"/>
              <a:sym typeface="Tahoma" panose="020B0604030504040204"/>
            </a:endParaRPr>
          </a:p>
          <a:p>
            <a:pPr marL="285750" marR="0" lvl="0" indent="-285750" algn="l" rtl="0">
              <a:spcBef>
                <a:spcPts val="0"/>
              </a:spcBef>
              <a:spcAft>
                <a:spcPts val="0"/>
              </a:spcAft>
              <a:buClr>
                <a:schemeClr val="dk1"/>
              </a:buClr>
              <a:buSzPts val="1400"/>
              <a:buFont typeface="Arial" panose="020B0604020202020204"/>
              <a:buChar char="•"/>
            </a:pPr>
            <a:r>
              <a:rPr lang="en-US" sz="1200">
                <a:solidFill>
                  <a:schemeClr val="dk1"/>
                </a:solidFill>
                <a:latin typeface="Tahoma" panose="020B0604030504040204"/>
                <a:ea typeface="Tahoma" panose="020B0604030504040204"/>
                <a:cs typeface="Tahoma" panose="020B0604030504040204"/>
                <a:sym typeface="Tahoma" panose="020B0604030504040204"/>
              </a:rPr>
              <a:t>natural log of award amount</a:t>
            </a:r>
            <a:endParaRPr lang="en-US" sz="1200">
              <a:solidFill>
                <a:schemeClr val="dk1"/>
              </a:solidFill>
              <a:latin typeface="Tahoma" panose="020B0604030504040204"/>
              <a:ea typeface="Tahoma" panose="020B0604030504040204"/>
              <a:cs typeface="Tahoma" panose="020B0604030504040204"/>
              <a:sym typeface="Tahoma" panose="020B0604030504040204"/>
            </a:endParaRPr>
          </a:p>
          <a:p>
            <a:pPr marL="285750" marR="0" lvl="0" indent="-285750" algn="l" rtl="0">
              <a:spcBef>
                <a:spcPts val="0"/>
              </a:spcBef>
              <a:spcAft>
                <a:spcPts val="0"/>
              </a:spcAft>
              <a:buClr>
                <a:schemeClr val="dk1"/>
              </a:buClr>
              <a:buSzPts val="1400"/>
              <a:buFont typeface="Arial" panose="020B0604020202020204"/>
              <a:buChar char="•"/>
            </a:pPr>
            <a:r>
              <a:rPr lang="en-US" sz="1200">
                <a:solidFill>
                  <a:schemeClr val="dk1"/>
                </a:solidFill>
                <a:latin typeface="Tahoma" panose="020B0604030504040204"/>
                <a:ea typeface="Tahoma" panose="020B0604030504040204"/>
                <a:cs typeface="Tahoma" panose="020B0604030504040204"/>
                <a:sym typeface="Tahoma" panose="020B0604030504040204"/>
              </a:rPr>
              <a:t>award (binary encoding)</a:t>
            </a:r>
            <a:endParaRPr lang="en-US" sz="1200">
              <a:solidFill>
                <a:schemeClr val="dk1"/>
              </a:solidFill>
              <a:latin typeface="Tahoma" panose="020B0604030504040204"/>
              <a:ea typeface="Tahoma" panose="020B0604030504040204"/>
              <a:cs typeface="Tahoma" panose="020B0604030504040204"/>
              <a:sym typeface="Tahoma" panose="020B0604030504040204"/>
            </a:endParaRPr>
          </a:p>
          <a:p>
            <a:pPr marL="285750" marR="0" lvl="0" indent="-196850" algn="l" rtl="0">
              <a:spcBef>
                <a:spcPts val="0"/>
              </a:spcBef>
              <a:spcAft>
                <a:spcPts val="0"/>
              </a:spcAft>
              <a:buClr>
                <a:schemeClr val="dk1"/>
              </a:buClr>
              <a:buSzPts val="1400"/>
              <a:buFont typeface="Arial" panose="020B0604020202020204"/>
              <a:buNone/>
            </a:pPr>
            <a:endParaRPr sz="12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None/>
            </a:pPr>
            <a:endParaRPr sz="1200">
              <a:solidFill>
                <a:schemeClr val="dk1"/>
              </a:solidFill>
              <a:latin typeface="Tahoma" panose="020B0604030504040204"/>
              <a:ea typeface="Tahoma" panose="020B0604030504040204"/>
              <a:cs typeface="Tahoma" panose="020B0604030504040204"/>
              <a:sym typeface="Tahoma" panose="020B0604030504040204"/>
            </a:endParaRPr>
          </a:p>
          <a:p>
            <a:pPr marL="285750" marR="0" lvl="0" indent="-196850" algn="l" rtl="0">
              <a:spcBef>
                <a:spcPts val="0"/>
              </a:spcBef>
              <a:spcAft>
                <a:spcPts val="0"/>
              </a:spcAft>
              <a:buClr>
                <a:schemeClr val="dk1"/>
              </a:buClr>
              <a:buSzPts val="1400"/>
              <a:buFont typeface="Arial" panose="020B0604020202020204"/>
              <a:buNone/>
            </a:pPr>
            <a:endParaRPr sz="1200">
              <a:solidFill>
                <a:schemeClr val="dk1"/>
              </a:solidFill>
              <a:latin typeface="Tahoma" panose="020B0604030504040204"/>
              <a:ea typeface="Tahoma" panose="020B0604030504040204"/>
              <a:cs typeface="Tahoma" panose="020B0604030504040204"/>
              <a:sym typeface="Tahoma" panose="020B0604030504040204"/>
            </a:endParaRPr>
          </a:p>
        </p:txBody>
      </p:sp>
      <p:sp>
        <p:nvSpPr>
          <p:cNvPr id="243" name="Google Shape;243;p14"/>
          <p:cNvSpPr txBox="1"/>
          <p:nvPr/>
        </p:nvSpPr>
        <p:spPr>
          <a:xfrm>
            <a:off x="316794" y="2429574"/>
            <a:ext cx="4103891"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Tahoma" panose="020B0604030504040204"/>
                <a:ea typeface="Tahoma" panose="020B0604030504040204"/>
                <a:cs typeface="Tahoma" panose="020B0604030504040204"/>
                <a:sym typeface="Tahoma" panose="020B0604030504040204"/>
              </a:rPr>
              <a:t>Fixed effects</a:t>
            </a:r>
            <a:endParaRPr lang="en-US" sz="1200">
              <a:solidFill>
                <a:schemeClr val="dk1"/>
              </a:solidFill>
              <a:latin typeface="Tahoma" panose="020B0604030504040204"/>
              <a:ea typeface="Tahoma" panose="020B0604030504040204"/>
              <a:cs typeface="Tahoma" panose="020B0604030504040204"/>
              <a:sym typeface="Tahoma" panose="020B0604030504040204"/>
            </a:endParaRPr>
          </a:p>
          <a:p>
            <a:pPr marL="285750" marR="0" lvl="0" indent="-285750" algn="l" rtl="0">
              <a:spcBef>
                <a:spcPts val="0"/>
              </a:spcBef>
              <a:spcAft>
                <a:spcPts val="0"/>
              </a:spcAft>
              <a:buClr>
                <a:schemeClr val="dk1"/>
              </a:buClr>
              <a:buSzPts val="1400"/>
              <a:buFont typeface="Arial" panose="020B0604020202020204"/>
              <a:buChar char="•"/>
            </a:pPr>
            <a:r>
              <a:rPr lang="en-US" sz="1200">
                <a:solidFill>
                  <a:schemeClr val="dk1"/>
                </a:solidFill>
                <a:latin typeface="Tahoma" panose="020B0604030504040204"/>
                <a:ea typeface="Tahoma" panose="020B0604030504040204"/>
                <a:cs typeface="Tahoma" panose="020B0604030504040204"/>
                <a:sym typeface="Tahoma" panose="020B0604030504040204"/>
              </a:rPr>
              <a:t>year</a:t>
            </a:r>
            <a:endParaRPr lang="en-US" sz="1200">
              <a:solidFill>
                <a:schemeClr val="dk1"/>
              </a:solidFill>
              <a:latin typeface="Tahoma" panose="020B0604030504040204"/>
              <a:ea typeface="Tahoma" panose="020B0604030504040204"/>
              <a:cs typeface="Tahoma" panose="020B0604030504040204"/>
              <a:sym typeface="Tahoma" panose="020B0604030504040204"/>
            </a:endParaRPr>
          </a:p>
        </p:txBody>
      </p:sp>
      <p:sp>
        <p:nvSpPr>
          <p:cNvPr id="244" name="Google Shape;244;p14"/>
          <p:cNvSpPr txBox="1"/>
          <p:nvPr/>
        </p:nvSpPr>
        <p:spPr>
          <a:xfrm>
            <a:off x="316794" y="1914524"/>
            <a:ext cx="419100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Tahoma" panose="020B0604030504040204"/>
                <a:ea typeface="Tahoma" panose="020B0604030504040204"/>
                <a:cs typeface="Tahoma" panose="020B0604030504040204"/>
                <a:sym typeface="Tahoma" panose="020B0604030504040204"/>
              </a:rPr>
              <a:t>Control variables</a:t>
            </a:r>
            <a:endParaRPr lang="en-US" sz="1200">
              <a:solidFill>
                <a:schemeClr val="dk1"/>
              </a:solidFill>
              <a:latin typeface="Tahoma" panose="020B0604030504040204"/>
              <a:ea typeface="Tahoma" panose="020B0604030504040204"/>
              <a:cs typeface="Tahoma" panose="020B0604030504040204"/>
              <a:sym typeface="Tahoma" panose="020B0604030504040204"/>
            </a:endParaRPr>
          </a:p>
          <a:p>
            <a:pPr marL="285750" marR="0" lvl="0" indent="-285750" algn="l" rtl="0">
              <a:spcBef>
                <a:spcPts val="0"/>
              </a:spcBef>
              <a:spcAft>
                <a:spcPts val="0"/>
              </a:spcAft>
              <a:buClr>
                <a:schemeClr val="dk1"/>
              </a:buClr>
              <a:buSzPts val="1400"/>
              <a:buFont typeface="Arial" panose="020B0604020202020204"/>
              <a:buChar char="•"/>
            </a:pPr>
            <a:r>
              <a:rPr lang="en-US" sz="1200">
                <a:solidFill>
                  <a:schemeClr val="dk1"/>
                </a:solidFill>
                <a:latin typeface="Tahoma" panose="020B0604030504040204"/>
                <a:ea typeface="Tahoma" panose="020B0604030504040204"/>
                <a:cs typeface="Tahoma" panose="020B0604030504040204"/>
                <a:sym typeface="Tahoma" panose="020B0604030504040204"/>
              </a:rPr>
              <a:t>h-index &amp; total citations</a:t>
            </a:r>
            <a:endParaRPr lang="en-US" sz="120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48" name="Shape 248"/>
        <p:cNvGrpSpPr/>
        <p:nvPr/>
      </p:nvGrpSpPr>
      <p:grpSpPr>
        <a:xfrm>
          <a:off x="0" y="0"/>
          <a:ext cx="0" cy="0"/>
          <a:chOff x="0" y="0"/>
          <a:chExt cx="0" cy="0"/>
        </a:xfrm>
      </p:grpSpPr>
      <p:sp>
        <p:nvSpPr>
          <p:cNvPr id="249" name="Google Shape;249;p15"/>
          <p:cNvSpPr txBox="1"/>
          <p:nvPr>
            <p:ph type="title"/>
          </p:nvPr>
        </p:nvSpPr>
        <p:spPr>
          <a:xfrm>
            <a:off x="95300" y="59878"/>
            <a:ext cx="2666950" cy="232756"/>
          </a:xfrm>
          <a:prstGeom prst="rect">
            <a:avLst/>
          </a:prstGeom>
          <a:noFill/>
          <a:ln>
            <a:noFill/>
          </a:ln>
        </p:spPr>
        <p:txBody>
          <a:bodyPr spcFirstLastPara="1" wrap="square" lIns="0" tIns="17125" rIns="0" bIns="0" anchor="t" anchorCtr="0">
            <a:spAutoFit/>
          </a:bodyPr>
          <a:lstStyle/>
          <a:p>
            <a:pPr marL="0" lvl="0" indent="0" algn="l" rtl="0">
              <a:lnSpc>
                <a:spcPct val="100000"/>
              </a:lnSpc>
              <a:spcBef>
                <a:spcPts val="0"/>
              </a:spcBef>
              <a:spcAft>
                <a:spcPts val="0"/>
              </a:spcAft>
              <a:buNone/>
            </a:pPr>
            <a:r>
              <a:rPr lang="en-US"/>
              <a:t>OLS Linear Regression (baseline)</a:t>
            </a:r>
            <a:endParaRPr lang="en-US"/>
          </a:p>
        </p:txBody>
      </p:sp>
      <p:sp>
        <p:nvSpPr>
          <p:cNvPr id="250" name="Google Shape;250;p15"/>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1" name="Google Shape;251;p15"/>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2" name="Google Shape;252;p15"/>
          <p:cNvSpPr/>
          <p:nvPr/>
        </p:nvSpPr>
        <p:spPr>
          <a:xfrm>
            <a:off x="3074035"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3" name="Google Shape;253;p15"/>
          <p:cNvSpPr txBox="1"/>
          <p:nvPr>
            <p:ph type="sldNum" idx="12"/>
          </p:nvPr>
        </p:nvSpPr>
        <p:spPr>
          <a:xfrm>
            <a:off x="4362450" y="3335091"/>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graphicFrame>
        <p:nvGraphicFramePr>
          <p:cNvPr id="254" name="Google Shape;254;p15"/>
          <p:cNvGraphicFramePr/>
          <p:nvPr/>
        </p:nvGraphicFramePr>
        <p:xfrm>
          <a:off x="171450" y="739823"/>
          <a:ext cx="4149100" cy="3000000"/>
        </p:xfrm>
        <a:graphic>
          <a:graphicData uri="http://schemas.openxmlformats.org/drawingml/2006/table">
            <a:tbl>
              <a:tblPr>
                <a:noFill/>
                <a:tableStyleId>{F2D3A0E4-DA85-4B7F-A9F5-383879E22AC0}</a:tableStyleId>
              </a:tblPr>
              <a:tblGrid>
                <a:gridCol w="990600"/>
                <a:gridCol w="762000"/>
                <a:gridCol w="838200"/>
                <a:gridCol w="838200"/>
                <a:gridCol w="720100"/>
              </a:tblGrid>
              <a:tr h="123200">
                <a:tc>
                  <a:txBody>
                    <a:bodyPr/>
                    <a:lstStyle/>
                    <a:p>
                      <a:pPr marL="0" marR="0" lvl="0" indent="0" algn="l" rtl="0">
                        <a:spcBef>
                          <a:spcPts val="0"/>
                        </a:spcBef>
                        <a:spcAft>
                          <a:spcPts val="0"/>
                        </a:spcAft>
                        <a:buSzPts val="700"/>
                        <a:buFont typeface="Times New Roman" panose="02020603050405020304"/>
                        <a:buNone/>
                      </a:pPr>
                      <a:r>
                        <a:rPr lang="en-US" sz="7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quantity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quality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quantity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quality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ln(award amount)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0.0909</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-1.689</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(0.00997)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(0.413)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h-index</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0.143</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0.258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0.144</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0.252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(0.00565)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(1.106)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(0.00564)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(1.106)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total citations</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0.000522</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0.104</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0.000522</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0.104</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(0.000185)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(0.0405)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(0.000184)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(0.0405)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457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award(binary)</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1.086</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-20.18</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(0.149)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(4.646)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constant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-0.0455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36.09</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-0.0590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36.33</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(0.136)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(20.87)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(0.125)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(20.90)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N</a:t>
                      </a:r>
                      <a:endParaRPr sz="800" b="0" i="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20113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19511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20113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19511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R</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2</a:t>
                      </a:r>
                      <a:endParaRPr sz="800" b="0" i="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0.129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0.129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adj. </a:t>
                      </a: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R</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0.128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0.128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bl>
          </a:graphicData>
        </a:graphic>
      </p:graphicFrame>
      <p:sp>
        <p:nvSpPr>
          <p:cNvPr id="255" name="Google Shape;255;p15"/>
          <p:cNvSpPr txBox="1"/>
          <p:nvPr/>
        </p:nvSpPr>
        <p:spPr>
          <a:xfrm>
            <a:off x="95250" y="2720975"/>
            <a:ext cx="2080895" cy="2908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Standard errors in parentheses</a:t>
            </a:r>
            <a:endParaRPr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0.1, </a:t>
            </a: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0.05, </a:t>
            </a: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0.01</a:t>
            </a:r>
            <a:endParaRPr sz="800" b="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6" name="Google Shape;256;p15"/>
          <p:cNvSpPr txBox="1"/>
          <p:nvPr/>
        </p:nvSpPr>
        <p:spPr>
          <a:xfrm>
            <a:off x="1609090" y="507365"/>
            <a:ext cx="1546225" cy="1809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rPr>
              <a:t>Table 2: Baseline Regression</a:t>
            </a:r>
            <a:endPar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7" name="Google Shape;257;p15"/>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258" name="Google Shape;258;p15"/>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62" name="Shape 262"/>
        <p:cNvGrpSpPr/>
        <p:nvPr/>
      </p:nvGrpSpPr>
      <p:grpSpPr>
        <a:xfrm>
          <a:off x="0" y="0"/>
          <a:ext cx="0" cy="0"/>
          <a:chOff x="0" y="0"/>
          <a:chExt cx="0" cy="0"/>
        </a:xfrm>
      </p:grpSpPr>
      <p:sp>
        <p:nvSpPr>
          <p:cNvPr id="263" name="Google Shape;263;p16"/>
          <p:cNvSpPr txBox="1"/>
          <p:nvPr>
            <p:ph type="title"/>
          </p:nvPr>
        </p:nvSpPr>
        <p:spPr>
          <a:xfrm>
            <a:off x="95300" y="59878"/>
            <a:ext cx="2895550" cy="232756"/>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OLS Linear Regression (panel data)</a:t>
            </a:r>
            <a:endParaRPr lang="en-US"/>
          </a:p>
        </p:txBody>
      </p:sp>
      <p:sp>
        <p:nvSpPr>
          <p:cNvPr id="264" name="Google Shape;264;p16"/>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5" name="Google Shape;265;p16"/>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6" name="Google Shape;266;p16"/>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7" name="Google Shape;267;p16"/>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graphicFrame>
        <p:nvGraphicFramePr>
          <p:cNvPr id="268" name="Google Shape;268;p16"/>
          <p:cNvGraphicFramePr/>
          <p:nvPr/>
        </p:nvGraphicFramePr>
        <p:xfrm>
          <a:off x="171450" y="739823"/>
          <a:ext cx="4149100" cy="3000000"/>
        </p:xfrm>
        <a:graphic>
          <a:graphicData uri="http://schemas.openxmlformats.org/drawingml/2006/table">
            <a:tbl>
              <a:tblPr>
                <a:noFill/>
                <a:tableStyleId>{F2D3A0E4-DA85-4B7F-A9F5-383879E22AC0}</a:tableStyleId>
              </a:tblPr>
              <a:tblGrid>
                <a:gridCol w="914400"/>
                <a:gridCol w="762000"/>
                <a:gridCol w="838200"/>
                <a:gridCol w="838200"/>
                <a:gridCol w="796300"/>
              </a:tblGrid>
              <a:tr h="123200">
                <a:tc>
                  <a:txBody>
                    <a:bodyPr/>
                    <a:lstStyle/>
                    <a:p>
                      <a:pPr marL="0" marR="0" lvl="0" indent="0" algn="l" rtl="0">
                        <a:spcBef>
                          <a:spcPts val="0"/>
                        </a:spcBef>
                        <a:spcAft>
                          <a:spcPts val="0"/>
                        </a:spcAft>
                        <a:buSzPts val="700"/>
                        <a:buFont typeface="Times New Roman" panose="02020603050405020304"/>
                        <a:buNone/>
                      </a:pPr>
                      <a:r>
                        <a:rPr lang="en-US" sz="7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quantity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quality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quantity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quality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ln(award amount)</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0.0961</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-0.0108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(0.0126)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(0.377)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h-index</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0.142</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-0.0970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0.142</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-0.0951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(0.00599)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(1.129)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(0.00599)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(1.129)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total citations</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0.000558</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0.114</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0.000555</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0.114</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(0.000187)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(0.0410)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(0.000187)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(0.0410)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371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award(binary)</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1.135</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-1.280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(0.183)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(4.143)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year</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constant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83.94</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-0.134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84.00</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(0.183)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(27.70)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(0.181)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(27.70)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N</a:t>
                      </a:r>
                      <a:endParaRPr sz="800" b="0" i="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20113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19511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20113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19511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R</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2</a:t>
                      </a:r>
                      <a:endParaRPr sz="800" b="0" i="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0.130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0.132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0.129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0.132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adj. </a:t>
                      </a: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R</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0.129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0.131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0.129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0.131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bl>
          </a:graphicData>
        </a:graphic>
      </p:graphicFrame>
      <p:sp>
        <p:nvSpPr>
          <p:cNvPr id="269" name="Google Shape;269;p16"/>
          <p:cNvSpPr txBox="1"/>
          <p:nvPr/>
        </p:nvSpPr>
        <p:spPr>
          <a:xfrm>
            <a:off x="95250" y="2720975"/>
            <a:ext cx="2080895" cy="2908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Standard errors in parentheses</a:t>
            </a:r>
            <a:endParaRPr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0.1, </a:t>
            </a: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0.05, </a:t>
            </a: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0.01</a:t>
            </a:r>
            <a:endParaRPr sz="800" b="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1" name="Google Shape;271;p16"/>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272" name="Google Shape;272;p16"/>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256" name="Google Shape;256;p15"/>
          <p:cNvSpPr txBox="1"/>
          <p:nvPr/>
        </p:nvSpPr>
        <p:spPr>
          <a:xfrm>
            <a:off x="1031875" y="507365"/>
            <a:ext cx="2635885" cy="180975"/>
          </a:xfrm>
          <a:prstGeom prst="rect">
            <a:avLst/>
          </a:prstGeom>
          <a:noFill/>
          <a:ln>
            <a:noFill/>
          </a:ln>
        </p:spPr>
        <p:txBody>
          <a:bodyPr spcFirstLastPara="1" wrap="square" lIns="91425" tIns="45700" rIns="91425" bIns="45700" anchor="t" anchorCtr="0">
            <a:noAutofit/>
          </a:bodyPr>
          <a:p>
            <a:pPr marL="0" marR="0" lvl="0" indent="0" algn="l" rtl="0">
              <a:spcBef>
                <a:spcPts val="0"/>
              </a:spcBef>
              <a:spcAft>
                <a:spcPts val="0"/>
              </a:spcAft>
              <a:buNone/>
            </a:pPr>
            <a:r>
              <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rPr>
              <a:t>Table 3: Regression with Time Fixed Effect Controlled</a:t>
            </a:r>
            <a:endPar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62" name="Shape 262"/>
        <p:cNvGrpSpPr/>
        <p:nvPr/>
      </p:nvGrpSpPr>
      <p:grpSpPr>
        <a:xfrm>
          <a:off x="0" y="0"/>
          <a:ext cx="0" cy="0"/>
          <a:chOff x="0" y="0"/>
          <a:chExt cx="0" cy="0"/>
        </a:xfrm>
      </p:grpSpPr>
      <p:sp>
        <p:nvSpPr>
          <p:cNvPr id="263" name="Google Shape;263;p16"/>
          <p:cNvSpPr txBox="1"/>
          <p:nvPr>
            <p:ph type="title"/>
          </p:nvPr>
        </p:nvSpPr>
        <p:spPr>
          <a:xfrm>
            <a:off x="95300" y="59878"/>
            <a:ext cx="289555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Explanation and Answer to RQ 1</a:t>
            </a:r>
            <a:endParaRPr lang="en-US"/>
          </a:p>
        </p:txBody>
      </p:sp>
      <p:sp>
        <p:nvSpPr>
          <p:cNvPr id="264" name="Google Shape;264;p16"/>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5" name="Google Shape;265;p16"/>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6" name="Google Shape;266;p16"/>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7" name="Google Shape;267;p16"/>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271" name="Google Shape;271;p16"/>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272" name="Google Shape;272;p16"/>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106" name="Google Shape;106;p4"/>
          <p:cNvSpPr txBox="1"/>
          <p:nvPr/>
        </p:nvSpPr>
        <p:spPr>
          <a:xfrm>
            <a:off x="260350" y="622935"/>
            <a:ext cx="4106545" cy="221551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lvl="0" indent="-285750" algn="l" rtl="0">
              <a:spcBef>
                <a:spcPts val="0"/>
              </a:spcBef>
              <a:spcAft>
                <a:spcPts val="0"/>
              </a:spcAft>
              <a:buClr>
                <a:schemeClr val="dk1"/>
              </a:buClr>
              <a:buSzPts val="1400"/>
              <a:buFont typeface="Arial" panose="020B0604020202020204"/>
              <a:buChar char="•"/>
            </a:pPr>
            <a:r>
              <a:rPr lang="en-US" sz="900">
                <a:solidFill>
                  <a:schemeClr val="dk1"/>
                </a:solidFill>
                <a:latin typeface="Tahoma" panose="020B0604030504040204"/>
                <a:ea typeface="Tahoma" panose="020B0604030504040204"/>
                <a:cs typeface="Tahoma" panose="020B0604030504040204"/>
                <a:sym typeface="Tahoma" panose="020B0604030504040204"/>
              </a:rPr>
              <a:t>Table 2 presents the results of the baseline regression, revealing that funding award amounts have a significant positive impact on the quantity of scientific output but exhibit a significant negative influence on the quality of scientific output.</a:t>
            </a:r>
            <a:endParaRPr lang="en-US" sz="900">
              <a:solidFill>
                <a:schemeClr val="dk1"/>
              </a:solidFill>
              <a:latin typeface="Tahoma" panose="020B0604030504040204"/>
              <a:ea typeface="Tahoma" panose="020B0604030504040204"/>
              <a:cs typeface="Tahoma" panose="020B0604030504040204"/>
              <a:sym typeface="Tahoma" panose="020B0604030504040204"/>
            </a:endParaRPr>
          </a:p>
          <a:p>
            <a:pPr marL="285750" lvl="0" indent="-285750" algn="l" rtl="0">
              <a:spcBef>
                <a:spcPts val="0"/>
              </a:spcBef>
              <a:spcAft>
                <a:spcPts val="0"/>
              </a:spcAft>
              <a:buClr>
                <a:schemeClr val="dk1"/>
              </a:buClr>
              <a:buSzPts val="1400"/>
              <a:buFont typeface="Arial" panose="020B0604020202020204"/>
              <a:buChar char="•"/>
            </a:pPr>
            <a:endParaRPr lang="en-US" sz="900">
              <a:solidFill>
                <a:schemeClr val="dk1"/>
              </a:solidFill>
              <a:latin typeface="Tahoma" panose="020B0604030504040204"/>
              <a:ea typeface="Tahoma" panose="020B0604030504040204"/>
              <a:cs typeface="Tahoma" panose="020B0604030504040204"/>
              <a:sym typeface="Tahoma" panose="020B0604030504040204"/>
            </a:endParaRPr>
          </a:p>
          <a:p>
            <a:pPr marL="285750" lvl="0" indent="-285750" algn="l" rtl="0">
              <a:spcBef>
                <a:spcPts val="0"/>
              </a:spcBef>
              <a:spcAft>
                <a:spcPts val="0"/>
              </a:spcAft>
              <a:buClr>
                <a:schemeClr val="dk1"/>
              </a:buClr>
              <a:buSzPts val="1400"/>
              <a:buFont typeface="Arial" panose="020B0604020202020204"/>
              <a:buChar char="•"/>
            </a:pPr>
            <a:r>
              <a:rPr lang="en-US" sz="900">
                <a:solidFill>
                  <a:schemeClr val="dk1"/>
                </a:solidFill>
                <a:sym typeface="Tahoma" panose="020B0604030504040204"/>
              </a:rPr>
              <a:t>Table 3 displays the results of the regression after controlling for time-fixed effects, specifically in models (1) and (2) from Section 1. It is observed that funding award amounts have a significant positive impact on the quantity of scientific output, yet they do not have a significant effect on the quality of scientific output.</a:t>
            </a:r>
            <a:endParaRPr lang="en-US" sz="900">
              <a:solidFill>
                <a:schemeClr val="dk1"/>
              </a:solidFill>
              <a:sym typeface="Tahoma" panose="020B0604030504040204"/>
            </a:endParaRPr>
          </a:p>
          <a:p>
            <a:pPr marL="285750" lvl="0" indent="-285750" algn="l" rtl="0">
              <a:spcBef>
                <a:spcPts val="0"/>
              </a:spcBef>
              <a:spcAft>
                <a:spcPts val="0"/>
              </a:spcAft>
              <a:buClr>
                <a:schemeClr val="dk1"/>
              </a:buClr>
              <a:buSzPts val="1400"/>
              <a:buFont typeface="Arial" panose="020B0604020202020204"/>
              <a:buChar char="•"/>
            </a:pPr>
            <a:endParaRPr lang="en-US" sz="900">
              <a:solidFill>
                <a:schemeClr val="dk1"/>
              </a:solidFill>
              <a:latin typeface="Tahoma" panose="020B0604030504040204"/>
              <a:ea typeface="Tahoma" panose="020B0604030504040204"/>
              <a:cs typeface="Tahoma" panose="020B0604030504040204"/>
              <a:sym typeface="Tahoma" panose="020B0604030504040204"/>
            </a:endParaRPr>
          </a:p>
          <a:p>
            <a:pPr marL="285750" lvl="0" indent="-285750" algn="l" rtl="0">
              <a:spcBef>
                <a:spcPts val="0"/>
              </a:spcBef>
              <a:spcAft>
                <a:spcPts val="0"/>
              </a:spcAft>
              <a:buClr>
                <a:schemeClr val="dk1"/>
              </a:buClr>
              <a:buSzPts val="1400"/>
              <a:buFont typeface="Arial" panose="020B0604020202020204"/>
              <a:buChar char="•"/>
            </a:pPr>
            <a:r>
              <a:rPr lang="en-US" sz="900">
                <a:solidFill>
                  <a:schemeClr val="dk1"/>
                </a:solidFill>
                <a:latin typeface="Tahoma" panose="020B0604030504040204"/>
                <a:ea typeface="Tahoma" panose="020B0604030504040204"/>
                <a:cs typeface="Tahoma" panose="020B0604030504040204"/>
                <a:sym typeface="Tahoma" panose="020B0604030504040204"/>
              </a:rPr>
              <a:t>Thus, we are able to address Research Question 1: NSF funding significantly enhances the quantity of academic research output in the Behavioral and Cognitive Sciences. However, NSF funding does not have a significant impact on the quality of academic research output in the Behavioral and Cognitive Sciences.</a:t>
            </a:r>
            <a:endParaRPr lang="en-US" sz="90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sp>
        <p:nvSpPr>
          <p:cNvPr id="178" name="Google Shape;178;p10"/>
          <p:cNvSpPr txBox="1"/>
          <p:nvPr>
            <p:ph type="title"/>
          </p:nvPr>
        </p:nvSpPr>
        <p:spPr>
          <a:xfrm>
            <a:off x="95300" y="59875"/>
            <a:ext cx="2674800" cy="2328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K-means Clustering with TF-IDF </a:t>
            </a:r>
            <a:endParaRPr lang="en-US"/>
          </a:p>
        </p:txBody>
      </p:sp>
      <p:sp>
        <p:nvSpPr>
          <p:cNvPr id="179" name="Google Shape;179;p10"/>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0" name="Google Shape;180;p10"/>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1" name="Google Shape;181;p10"/>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2" name="Google Shape;182;p10"/>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183" name="Google Shape;183;p10"/>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184" name="Google Shape;184;p10"/>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pic>
        <p:nvPicPr>
          <p:cNvPr id="185" name="Google Shape;185;p10" descr="A diagram of a cluster of circles&#10;&#10;Description automatically generated"/>
          <p:cNvPicPr preferRelativeResize="0"/>
          <p:nvPr/>
        </p:nvPicPr>
        <p:blipFill rotWithShape="1">
          <a:blip r:embed="rId2"/>
          <a:srcRect/>
          <a:stretch>
            <a:fillRect/>
          </a:stretch>
        </p:blipFill>
        <p:spPr>
          <a:xfrm>
            <a:off x="712470" y="1163955"/>
            <a:ext cx="3133090" cy="2020570"/>
          </a:xfrm>
          <a:prstGeom prst="rect">
            <a:avLst/>
          </a:prstGeom>
          <a:noFill/>
          <a:ln>
            <a:noFill/>
          </a:ln>
        </p:spPr>
      </p:pic>
      <p:sp>
        <p:nvSpPr>
          <p:cNvPr id="106" name="Google Shape;106;p4"/>
          <p:cNvSpPr txBox="1"/>
          <p:nvPr/>
        </p:nvSpPr>
        <p:spPr>
          <a:xfrm>
            <a:off x="175260" y="396875"/>
            <a:ext cx="4292600" cy="692150"/>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zh-CN" altLang="en-US" sz="900">
                <a:solidFill>
                  <a:schemeClr val="tx1"/>
                </a:solidFill>
                <a:sym typeface="+mn-ea"/>
              </a:rPr>
              <a:t>We employed cluster analysis to divide the field of Behavioral and Cognitive Sciences into eight subfields, as detailed in Figure 5. We have identified eight subfields within the Behavioral and Cognitive Sciences: Environmental Studies, Psychology, Cognitive Neuroscience, Phonetics, Human Biology, Linguistics, Cultural Studies, and Archaeology.</a:t>
            </a:r>
            <a:endParaRPr lang="zh-CN" altLang="en-US" sz="900">
              <a:solidFill>
                <a:schemeClr val="tx1"/>
              </a:solidFill>
              <a:latin typeface="Tahoma" panose="020B0604030504040204"/>
              <a:ea typeface="Tahoma" panose="020B0604030504040204"/>
              <a:cs typeface="Tahoma" panose="020B0604030504040204"/>
              <a:sym typeface="+mn-ea"/>
            </a:endParaRPr>
          </a:p>
        </p:txBody>
      </p:sp>
      <p:sp>
        <p:nvSpPr>
          <p:cNvPr id="2" name="Google Shape;106;p4"/>
          <p:cNvSpPr txBox="1"/>
          <p:nvPr/>
        </p:nvSpPr>
        <p:spPr>
          <a:xfrm>
            <a:off x="1849755" y="3199130"/>
            <a:ext cx="943610" cy="10731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en-US" sz="700">
                <a:solidFill>
                  <a:schemeClr val="dk1"/>
                </a:solidFill>
                <a:latin typeface="Tahoma" panose="020B0604030504040204"/>
                <a:ea typeface="Tahoma" panose="020B0604030504040204"/>
                <a:cs typeface="Tahoma" panose="020B0604030504040204"/>
                <a:sym typeface="Tahoma" panose="020B0604030504040204"/>
              </a:rPr>
              <a:t>Figure 3 Cluster Result</a:t>
            </a:r>
            <a:endParaRPr lang="en-US" sz="70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89" name="Shape 189"/>
        <p:cNvGrpSpPr/>
        <p:nvPr/>
      </p:nvGrpSpPr>
      <p:grpSpPr>
        <a:xfrm>
          <a:off x="0" y="0"/>
          <a:ext cx="0" cy="0"/>
          <a:chOff x="0" y="0"/>
          <a:chExt cx="0" cy="0"/>
        </a:xfrm>
      </p:grpSpPr>
      <p:sp>
        <p:nvSpPr>
          <p:cNvPr id="190" name="Google Shape;190;p11"/>
          <p:cNvSpPr txBox="1"/>
          <p:nvPr>
            <p:ph type="title"/>
          </p:nvPr>
        </p:nvSpPr>
        <p:spPr>
          <a:xfrm>
            <a:off x="95300" y="59875"/>
            <a:ext cx="2206800" cy="2328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Word Clouds by Cluster</a:t>
            </a:r>
            <a:endParaRPr lang="en-US"/>
          </a:p>
        </p:txBody>
      </p:sp>
      <p:sp>
        <p:nvSpPr>
          <p:cNvPr id="191" name="Google Shape;191;p11"/>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2" name="Google Shape;192;p11"/>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3" name="Google Shape;193;p11"/>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4" name="Google Shape;194;p11"/>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195" name="Google Shape;195;p11"/>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196" name="Google Shape;196;p11"/>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pic>
        <p:nvPicPr>
          <p:cNvPr id="197" name="Google Shape;197;p11"/>
          <p:cNvPicPr preferRelativeResize="0"/>
          <p:nvPr/>
        </p:nvPicPr>
        <p:blipFill rotWithShape="1">
          <a:blip r:embed="rId2"/>
          <a:srcRect/>
          <a:stretch>
            <a:fillRect/>
          </a:stretch>
        </p:blipFill>
        <p:spPr>
          <a:xfrm>
            <a:off x="90066" y="402201"/>
            <a:ext cx="2152650" cy="1392891"/>
          </a:xfrm>
          <a:prstGeom prst="rect">
            <a:avLst/>
          </a:prstGeom>
          <a:noFill/>
          <a:ln>
            <a:noFill/>
          </a:ln>
        </p:spPr>
      </p:pic>
      <p:pic>
        <p:nvPicPr>
          <p:cNvPr id="198" name="Google Shape;198;p11" descr="A close-up of words&#10;&#10;Description automatically generated"/>
          <p:cNvPicPr preferRelativeResize="0"/>
          <p:nvPr/>
        </p:nvPicPr>
        <p:blipFill rotWithShape="1">
          <a:blip r:embed="rId3"/>
          <a:srcRect/>
          <a:stretch>
            <a:fillRect/>
          </a:stretch>
        </p:blipFill>
        <p:spPr>
          <a:xfrm>
            <a:off x="2420463" y="402202"/>
            <a:ext cx="2152651" cy="1392892"/>
          </a:xfrm>
          <a:prstGeom prst="rect">
            <a:avLst/>
          </a:prstGeom>
          <a:noFill/>
          <a:ln>
            <a:noFill/>
          </a:ln>
        </p:spPr>
      </p:pic>
      <p:pic>
        <p:nvPicPr>
          <p:cNvPr id="199" name="Google Shape;199;p11" descr="A close-up of words&#10;&#10;Description automatically generated"/>
          <p:cNvPicPr preferRelativeResize="0"/>
          <p:nvPr/>
        </p:nvPicPr>
        <p:blipFill rotWithShape="1">
          <a:blip r:embed="rId4"/>
          <a:srcRect/>
          <a:stretch>
            <a:fillRect/>
          </a:stretch>
        </p:blipFill>
        <p:spPr>
          <a:xfrm>
            <a:off x="90066" y="1869051"/>
            <a:ext cx="2152650" cy="1392891"/>
          </a:xfrm>
          <a:prstGeom prst="rect">
            <a:avLst/>
          </a:prstGeom>
          <a:noFill/>
          <a:ln>
            <a:noFill/>
          </a:ln>
        </p:spPr>
      </p:pic>
      <p:pic>
        <p:nvPicPr>
          <p:cNvPr id="200" name="Google Shape;200;p11" descr="A close-up of words&#10;&#10;Description automatically generated"/>
          <p:cNvPicPr preferRelativeResize="0"/>
          <p:nvPr/>
        </p:nvPicPr>
        <p:blipFill rotWithShape="1">
          <a:blip r:embed="rId5"/>
          <a:srcRect/>
          <a:stretch>
            <a:fillRect/>
          </a:stretch>
        </p:blipFill>
        <p:spPr>
          <a:xfrm>
            <a:off x="2420463" y="1869051"/>
            <a:ext cx="2152651" cy="1392892"/>
          </a:xfrm>
          <a:prstGeom prst="rect">
            <a:avLst/>
          </a:prstGeom>
          <a:noFill/>
          <a:ln>
            <a:noFill/>
          </a:ln>
        </p:spPr>
      </p:pic>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04" name="Shape 204"/>
        <p:cNvGrpSpPr/>
        <p:nvPr/>
      </p:nvGrpSpPr>
      <p:grpSpPr>
        <a:xfrm>
          <a:off x="0" y="0"/>
          <a:ext cx="0" cy="0"/>
          <a:chOff x="0" y="0"/>
          <a:chExt cx="0" cy="0"/>
        </a:xfrm>
      </p:grpSpPr>
      <p:sp>
        <p:nvSpPr>
          <p:cNvPr id="205" name="Google Shape;205;p12"/>
          <p:cNvSpPr txBox="1"/>
          <p:nvPr>
            <p:ph type="title"/>
          </p:nvPr>
        </p:nvSpPr>
        <p:spPr>
          <a:xfrm>
            <a:off x="95300" y="59878"/>
            <a:ext cx="2514550" cy="232756"/>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Word Clouds by Cluster</a:t>
            </a:r>
            <a:endParaRPr lang="en-US"/>
          </a:p>
        </p:txBody>
      </p:sp>
      <p:sp>
        <p:nvSpPr>
          <p:cNvPr id="206" name="Google Shape;206;p12"/>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7" name="Google Shape;207;p12"/>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8" name="Google Shape;208;p12"/>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 name="Google Shape;209;p12"/>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210" name="Google Shape;210;p12"/>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211" name="Google Shape;211;p12"/>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pic>
        <p:nvPicPr>
          <p:cNvPr id="212" name="Google Shape;212;p12" descr="A close-up of words&#10;&#10;Description automatically generated"/>
          <p:cNvPicPr preferRelativeResize="0"/>
          <p:nvPr/>
        </p:nvPicPr>
        <p:blipFill rotWithShape="1">
          <a:blip r:embed="rId2"/>
          <a:srcRect/>
          <a:stretch>
            <a:fillRect/>
          </a:stretch>
        </p:blipFill>
        <p:spPr>
          <a:xfrm>
            <a:off x="95300" y="402201"/>
            <a:ext cx="2152650" cy="1392891"/>
          </a:xfrm>
          <a:prstGeom prst="rect">
            <a:avLst/>
          </a:prstGeom>
          <a:noFill/>
          <a:ln>
            <a:noFill/>
          </a:ln>
        </p:spPr>
      </p:pic>
      <p:pic>
        <p:nvPicPr>
          <p:cNvPr id="213" name="Google Shape;213;p12" descr="A close up of words&#10;&#10;Description automatically generated"/>
          <p:cNvPicPr preferRelativeResize="0"/>
          <p:nvPr/>
        </p:nvPicPr>
        <p:blipFill rotWithShape="1">
          <a:blip r:embed="rId3"/>
          <a:srcRect/>
          <a:stretch>
            <a:fillRect/>
          </a:stretch>
        </p:blipFill>
        <p:spPr>
          <a:xfrm>
            <a:off x="2445107" y="402202"/>
            <a:ext cx="2152651" cy="1392892"/>
          </a:xfrm>
          <a:prstGeom prst="rect">
            <a:avLst/>
          </a:prstGeom>
          <a:noFill/>
          <a:ln>
            <a:noFill/>
          </a:ln>
        </p:spPr>
      </p:pic>
      <p:pic>
        <p:nvPicPr>
          <p:cNvPr id="214" name="Google Shape;214;p12" descr="A close-up of words&#10;&#10;Description automatically generated"/>
          <p:cNvPicPr preferRelativeResize="0"/>
          <p:nvPr/>
        </p:nvPicPr>
        <p:blipFill rotWithShape="1">
          <a:blip r:embed="rId4"/>
          <a:srcRect/>
          <a:stretch>
            <a:fillRect/>
          </a:stretch>
        </p:blipFill>
        <p:spPr>
          <a:xfrm>
            <a:off x="95300" y="1857325"/>
            <a:ext cx="2152650" cy="1392891"/>
          </a:xfrm>
          <a:prstGeom prst="rect">
            <a:avLst/>
          </a:prstGeom>
          <a:noFill/>
          <a:ln>
            <a:noFill/>
          </a:ln>
        </p:spPr>
      </p:pic>
      <p:pic>
        <p:nvPicPr>
          <p:cNvPr id="215" name="Google Shape;215;p12" descr="A close-up of words&#10;&#10;Description automatically generated"/>
          <p:cNvPicPr preferRelativeResize="0"/>
          <p:nvPr/>
        </p:nvPicPr>
        <p:blipFill rotWithShape="1">
          <a:blip r:embed="rId5"/>
          <a:srcRect/>
          <a:stretch>
            <a:fillRect/>
          </a:stretch>
        </p:blipFill>
        <p:spPr>
          <a:xfrm>
            <a:off x="2451209" y="1875254"/>
            <a:ext cx="2146549" cy="1388943"/>
          </a:xfrm>
          <a:prstGeom prst="rect">
            <a:avLst/>
          </a:prstGeom>
          <a:noFill/>
          <a:ln>
            <a:noFill/>
          </a:ln>
        </p:spPr>
      </p:pic>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sp>
        <p:nvSpPr>
          <p:cNvPr id="178" name="Google Shape;178;p10"/>
          <p:cNvSpPr txBox="1"/>
          <p:nvPr>
            <p:ph type="title"/>
          </p:nvPr>
        </p:nvSpPr>
        <p:spPr>
          <a:xfrm>
            <a:off x="95300" y="59875"/>
            <a:ext cx="267480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Answer to RQ2</a:t>
            </a:r>
            <a:endParaRPr lang="en-US"/>
          </a:p>
        </p:txBody>
      </p:sp>
      <p:sp>
        <p:nvSpPr>
          <p:cNvPr id="179" name="Google Shape;179;p10"/>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0" name="Google Shape;180;p10"/>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1" name="Google Shape;181;p10"/>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2" name="Google Shape;182;p10"/>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183" name="Google Shape;183;p10"/>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184" name="Google Shape;184;p10"/>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106" name="Google Shape;106;p4"/>
          <p:cNvSpPr txBox="1"/>
          <p:nvPr/>
        </p:nvSpPr>
        <p:spPr>
          <a:xfrm>
            <a:off x="175260" y="396875"/>
            <a:ext cx="4292600" cy="969010"/>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zh-CN" altLang="en-US" sz="900">
                <a:solidFill>
                  <a:schemeClr val="tx1"/>
                </a:solidFill>
                <a:sym typeface="+mn-ea"/>
              </a:rPr>
              <a:t>Next, based on the results of our clustering, we can calculate the Average Award Amounts by Cluster for each subfield, and then make comparisons. This allows us to answer </a:t>
            </a:r>
            <a:r>
              <a:rPr lang="en-US" altLang="zh-CN" sz="900">
                <a:solidFill>
                  <a:schemeClr val="tx1"/>
                </a:solidFill>
                <a:sym typeface="+mn-ea"/>
              </a:rPr>
              <a:t>RQ</a:t>
            </a:r>
            <a:r>
              <a:rPr lang="zh-CN" altLang="en-US" sz="900">
                <a:solidFill>
                  <a:schemeClr val="tx1"/>
                </a:solidFill>
                <a:sym typeface="+mn-ea"/>
              </a:rPr>
              <a:t> 2: Even within the same research division of Behavioral and Cognitive Sciences, there are clear disparities in the funding received by different subfields. Linguistics obtains the most funding, followed by Psychology, Cognitive Neuroscience, Phonetics, and Cultural Studies with moderate amounts, and Human Biology, Archaeology, and Environmental Studies receive the least.</a:t>
            </a:r>
            <a:endParaRPr lang="zh-CN" altLang="en-US" sz="900">
              <a:solidFill>
                <a:schemeClr val="tx1"/>
              </a:solidFill>
              <a:sym typeface="+mn-ea"/>
            </a:endParaRPr>
          </a:p>
        </p:txBody>
      </p:sp>
      <p:sp>
        <p:nvSpPr>
          <p:cNvPr id="2" name="Google Shape;106;p4"/>
          <p:cNvSpPr txBox="1"/>
          <p:nvPr/>
        </p:nvSpPr>
        <p:spPr>
          <a:xfrm>
            <a:off x="1410970" y="3091815"/>
            <a:ext cx="1684655" cy="10731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en-US" sz="700">
                <a:solidFill>
                  <a:schemeClr val="dk1"/>
                </a:solidFill>
                <a:latin typeface="Tahoma" panose="020B0604030504040204"/>
                <a:ea typeface="Tahoma" panose="020B0604030504040204"/>
                <a:cs typeface="Tahoma" panose="020B0604030504040204"/>
                <a:sym typeface="Tahoma" panose="020B0604030504040204"/>
              </a:rPr>
              <a:t>Figure 7 Percentage of Different Subfields</a:t>
            </a:r>
            <a:endParaRPr lang="en-US" sz="700">
              <a:solidFill>
                <a:schemeClr val="dk1"/>
              </a:solidFill>
              <a:latin typeface="Tahoma" panose="020B0604030504040204"/>
              <a:ea typeface="Tahoma" panose="020B0604030504040204"/>
              <a:cs typeface="Tahoma" panose="020B0604030504040204"/>
              <a:sym typeface="Tahoma" panose="020B0604030504040204"/>
            </a:endParaRPr>
          </a:p>
        </p:txBody>
      </p:sp>
      <p:pic>
        <p:nvPicPr>
          <p:cNvPr id="3" name="图片 2" descr="pic7"/>
          <p:cNvPicPr>
            <a:picLocks noChangeAspect="1"/>
          </p:cNvPicPr>
          <p:nvPr/>
        </p:nvPicPr>
        <p:blipFill>
          <a:blip r:embed="rId2"/>
          <a:stretch>
            <a:fillRect/>
          </a:stretch>
        </p:blipFill>
        <p:spPr>
          <a:xfrm>
            <a:off x="1266825" y="1494155"/>
            <a:ext cx="1828800" cy="1539875"/>
          </a:xfrm>
          <a:prstGeom prst="rect">
            <a:avLst/>
          </a:prstGeom>
        </p:spPr>
      </p:pic>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76" name="Shape 276"/>
        <p:cNvGrpSpPr/>
        <p:nvPr/>
      </p:nvGrpSpPr>
      <p:grpSpPr>
        <a:xfrm>
          <a:off x="0" y="0"/>
          <a:ext cx="0" cy="0"/>
          <a:chOff x="0" y="0"/>
          <a:chExt cx="0" cy="0"/>
        </a:xfrm>
      </p:grpSpPr>
      <p:sp>
        <p:nvSpPr>
          <p:cNvPr id="277" name="Google Shape;277;p17"/>
          <p:cNvSpPr txBox="1"/>
          <p:nvPr>
            <p:ph type="title"/>
          </p:nvPr>
        </p:nvSpPr>
        <p:spPr>
          <a:xfrm>
            <a:off x="95300" y="59878"/>
            <a:ext cx="373375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Regression Grouped by Subfield (RQ 3)</a:t>
            </a:r>
            <a:endParaRPr lang="en-US"/>
          </a:p>
        </p:txBody>
      </p:sp>
      <p:sp>
        <p:nvSpPr>
          <p:cNvPr id="278" name="Google Shape;278;p17"/>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9" name="Google Shape;279;p17"/>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0" name="Google Shape;280;p17"/>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1" name="Google Shape;281;p17"/>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285" name="Google Shape;285;p17"/>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286" name="Google Shape;286;p17"/>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pic>
        <p:nvPicPr>
          <p:cNvPr id="3" name="图片 2" descr="P5}VE$RUWXC_IXBXSER07VH"/>
          <p:cNvPicPr>
            <a:picLocks noChangeAspect="1"/>
          </p:cNvPicPr>
          <p:nvPr/>
        </p:nvPicPr>
        <p:blipFill>
          <a:blip r:embed="rId2"/>
          <a:stretch>
            <a:fillRect/>
          </a:stretch>
        </p:blipFill>
        <p:spPr>
          <a:xfrm>
            <a:off x="139700" y="1302385"/>
            <a:ext cx="4196080" cy="2032000"/>
          </a:xfrm>
          <a:prstGeom prst="rect">
            <a:avLst/>
          </a:prstGeom>
        </p:spPr>
      </p:pic>
      <p:sp>
        <p:nvSpPr>
          <p:cNvPr id="2" name="文本框 1"/>
          <p:cNvSpPr txBox="1"/>
          <p:nvPr/>
        </p:nvSpPr>
        <p:spPr>
          <a:xfrm>
            <a:off x="162560" y="422275"/>
            <a:ext cx="4240530" cy="922020"/>
          </a:xfrm>
          <a:prstGeom prst="rect">
            <a:avLst/>
          </a:prstGeom>
          <a:noFill/>
        </p:spPr>
        <p:txBody>
          <a:bodyPr wrap="square" rtlCol="0" anchor="t">
            <a:spAutoFit/>
          </a:bodyPr>
          <a:p>
            <a:pPr algn="just"/>
            <a:r>
              <a:rPr lang="zh-CN" altLang="en-US" sz="900"/>
              <a:t>Based on the results of the clustering, we conducted grouped regressions for each subfield. Table 4 presents the grouped results. It can be observed that the funding has a significant positive impact on the number of publications across all groups. The coefficients and significant levels for Cognitive Neuroscience, Human Biology, and Environmental Studies are the largest, indicating that funding has a stronger effect within these three subfields.</a:t>
            </a:r>
            <a:endParaRPr lang="zh-CN" altLang="en-US" sz="900"/>
          </a:p>
        </p:txBody>
      </p:sp>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76" name="Shape 276"/>
        <p:cNvGrpSpPr/>
        <p:nvPr/>
      </p:nvGrpSpPr>
      <p:grpSpPr>
        <a:xfrm>
          <a:off x="0" y="0"/>
          <a:ext cx="0" cy="0"/>
          <a:chOff x="0" y="0"/>
          <a:chExt cx="0" cy="0"/>
        </a:xfrm>
      </p:grpSpPr>
      <p:sp>
        <p:nvSpPr>
          <p:cNvPr id="277" name="Google Shape;277;p17"/>
          <p:cNvSpPr txBox="1"/>
          <p:nvPr>
            <p:ph type="title"/>
          </p:nvPr>
        </p:nvSpPr>
        <p:spPr>
          <a:xfrm>
            <a:off x="95300" y="59878"/>
            <a:ext cx="373375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Response to Comments</a:t>
            </a:r>
            <a:endParaRPr lang="en-US"/>
          </a:p>
        </p:txBody>
      </p:sp>
      <p:sp>
        <p:nvSpPr>
          <p:cNvPr id="278" name="Google Shape;278;p17"/>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9" name="Google Shape;279;p17"/>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0" name="Google Shape;280;p17"/>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1" name="Google Shape;281;p17"/>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285" name="Google Shape;285;p17"/>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286" name="Google Shape;286;p17"/>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2" name="文本框 1"/>
          <p:cNvSpPr txBox="1"/>
          <p:nvPr/>
        </p:nvSpPr>
        <p:spPr>
          <a:xfrm>
            <a:off x="162560" y="459740"/>
            <a:ext cx="4240530" cy="368300"/>
          </a:xfrm>
          <a:prstGeom prst="rect">
            <a:avLst/>
          </a:prstGeom>
          <a:noFill/>
        </p:spPr>
        <p:txBody>
          <a:bodyPr wrap="square" rtlCol="0" anchor="t">
            <a:spAutoFit/>
          </a:bodyPr>
          <a:p>
            <a:pPr algn="just"/>
            <a:r>
              <a:rPr lang="en-US" altLang="zh-CN" sz="900"/>
              <a:t>Q1 Is that a "real" effect or a measurement effect in RQ1?</a:t>
            </a:r>
            <a:endParaRPr lang="en-US" altLang="zh-CN" sz="900"/>
          </a:p>
          <a:p>
            <a:pPr algn="just"/>
            <a:r>
              <a:rPr lang="en-US" altLang="zh-CN" sz="900"/>
              <a:t>A1 This is </a:t>
            </a:r>
            <a:r>
              <a:rPr lang="en-US" altLang="zh-CN" sz="900">
                <a:sym typeface="+mn-ea"/>
              </a:rPr>
              <a:t>a measurement effect since this is not a structural model.</a:t>
            </a:r>
            <a:endParaRPr lang="en-US" altLang="zh-CN" sz="900"/>
          </a:p>
        </p:txBody>
      </p:sp>
      <p:sp>
        <p:nvSpPr>
          <p:cNvPr id="1" name="文本框 0"/>
          <p:cNvSpPr txBox="1"/>
          <p:nvPr/>
        </p:nvSpPr>
        <p:spPr>
          <a:xfrm>
            <a:off x="162560" y="854710"/>
            <a:ext cx="4240530" cy="368300"/>
          </a:xfrm>
          <a:prstGeom prst="rect">
            <a:avLst/>
          </a:prstGeom>
          <a:noFill/>
        </p:spPr>
        <p:txBody>
          <a:bodyPr wrap="square" rtlCol="0" anchor="t">
            <a:spAutoFit/>
          </a:bodyPr>
          <a:p>
            <a:pPr algn="just"/>
            <a:r>
              <a:rPr lang="en-US" altLang="zh-CN" sz="900"/>
              <a:t>Q2 the reason of getting funding might be because of the previous performance</a:t>
            </a:r>
            <a:endParaRPr lang="en-US" altLang="zh-CN" sz="900"/>
          </a:p>
          <a:p>
            <a:pPr algn="just"/>
            <a:r>
              <a:rPr lang="en-US" altLang="zh-CN" sz="900"/>
              <a:t>A2 We control sholars’ ability(h-index) to address this problem</a:t>
            </a:r>
            <a:r>
              <a:rPr lang="en-US" altLang="zh-CN" sz="900">
                <a:sym typeface="+mn-ea"/>
              </a:rPr>
              <a:t>.</a:t>
            </a:r>
            <a:endParaRPr lang="en-US" altLang="zh-CN" sz="900"/>
          </a:p>
        </p:txBody>
      </p:sp>
      <p:sp>
        <p:nvSpPr>
          <p:cNvPr id="4" name="文本框 3"/>
          <p:cNvSpPr txBox="1"/>
          <p:nvPr/>
        </p:nvSpPr>
        <p:spPr>
          <a:xfrm>
            <a:off x="162560" y="1202690"/>
            <a:ext cx="4240530" cy="506730"/>
          </a:xfrm>
          <a:prstGeom prst="rect">
            <a:avLst/>
          </a:prstGeom>
          <a:noFill/>
        </p:spPr>
        <p:txBody>
          <a:bodyPr wrap="square" rtlCol="0" anchor="t">
            <a:spAutoFit/>
          </a:bodyPr>
          <a:p>
            <a:pPr algn="just"/>
            <a:r>
              <a:rPr lang="en-US" altLang="zh-CN" sz="900"/>
              <a:t>Q3  whether you accounted for the size of the academic discipline when considering awards?</a:t>
            </a:r>
            <a:endParaRPr lang="en-US" altLang="zh-CN" sz="900"/>
          </a:p>
          <a:p>
            <a:pPr algn="just"/>
            <a:r>
              <a:rPr lang="en-US" altLang="zh-CN" sz="900"/>
              <a:t>A3 Yes. In Table 5 and 6 in appendix, we control the </a:t>
            </a:r>
            <a:r>
              <a:rPr lang="en-US" altLang="zh-CN" sz="900">
                <a:sym typeface="+mn-ea"/>
              </a:rPr>
              <a:t>discipline fixed effect.</a:t>
            </a:r>
            <a:endParaRPr lang="en-US" altLang="zh-CN" sz="900"/>
          </a:p>
        </p:txBody>
      </p:sp>
      <p:sp>
        <p:nvSpPr>
          <p:cNvPr id="5" name="文本框 4"/>
          <p:cNvSpPr txBox="1"/>
          <p:nvPr/>
        </p:nvSpPr>
        <p:spPr>
          <a:xfrm>
            <a:off x="162560" y="1709420"/>
            <a:ext cx="4240530" cy="506730"/>
          </a:xfrm>
          <a:prstGeom prst="rect">
            <a:avLst/>
          </a:prstGeom>
          <a:noFill/>
        </p:spPr>
        <p:txBody>
          <a:bodyPr wrap="square" rtlCol="0" anchor="t">
            <a:spAutoFit/>
          </a:bodyPr>
          <a:p>
            <a:pPr algn="just"/>
            <a:r>
              <a:rPr lang="en-US" altLang="zh-CN" sz="900"/>
              <a:t>Q4  You chose citations of top three most cited papers to represent the quality, would the result change, if we choose another number, like 5?</a:t>
            </a:r>
            <a:endParaRPr lang="en-US" altLang="zh-CN" sz="900"/>
          </a:p>
          <a:p>
            <a:pPr algn="just"/>
            <a:r>
              <a:rPr lang="en-US" altLang="zh-CN" sz="900"/>
              <a:t>A4 No</a:t>
            </a:r>
            <a:r>
              <a:rPr lang="en-US" altLang="zh-CN" sz="900">
                <a:sym typeface="+mn-ea"/>
              </a:rPr>
              <a:t>. The result is fairly robust.</a:t>
            </a:r>
            <a:endParaRPr lang="en-US" altLang="zh-CN" sz="900"/>
          </a:p>
        </p:txBody>
      </p:sp>
      <p:sp>
        <p:nvSpPr>
          <p:cNvPr id="6" name="文本框 5"/>
          <p:cNvSpPr txBox="1"/>
          <p:nvPr/>
        </p:nvSpPr>
        <p:spPr>
          <a:xfrm>
            <a:off x="162560" y="2188845"/>
            <a:ext cx="4240530" cy="1198880"/>
          </a:xfrm>
          <a:prstGeom prst="rect">
            <a:avLst/>
          </a:prstGeom>
          <a:noFill/>
        </p:spPr>
        <p:txBody>
          <a:bodyPr wrap="square" rtlCol="0" anchor="t">
            <a:spAutoFit/>
          </a:bodyPr>
          <a:p>
            <a:pPr algn="just"/>
            <a:r>
              <a:rPr lang="en-US" altLang="zh-CN" sz="900"/>
              <a:t>Q5  How do you measure quality? If it is measured by the number of references, it might be subject to a large time lag/bias - work that got published earlier has a higher chance of getting more references.  </a:t>
            </a:r>
            <a:endParaRPr lang="en-US" altLang="zh-CN" sz="900"/>
          </a:p>
          <a:p>
            <a:pPr algn="just"/>
            <a:r>
              <a:rPr lang="en-US" altLang="zh-CN" sz="900"/>
              <a:t>A5 We used the citations of the top three most cited papers, taking into account the large time lag/bias. This is why we control for time-fixed effects. As long as we ensure that the quality data for Author A in year X is all sourced from year X, along with the inclusion of time-fixed effects, we can ensure they are comparable.</a:t>
            </a:r>
            <a:endParaRPr lang="en-US" altLang="zh-CN" sz="900"/>
          </a:p>
        </p:txBody>
      </p:sp>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73" name="Shape 73"/>
        <p:cNvGrpSpPr/>
        <p:nvPr/>
      </p:nvGrpSpPr>
      <p:grpSpPr>
        <a:xfrm>
          <a:off x="0" y="0"/>
          <a:ext cx="0" cy="0"/>
          <a:chOff x="0" y="0"/>
          <a:chExt cx="0" cy="0"/>
        </a:xfrm>
      </p:grpSpPr>
      <p:sp>
        <p:nvSpPr>
          <p:cNvPr id="74" name="Google Shape;74;p2"/>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5" name="Google Shape;75;p2"/>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6" name="Google Shape;76;p2"/>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7" name="Google Shape;77;p2"/>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78" name="Google Shape;78;p2"/>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79" name="Google Shape;79;p2"/>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81" name="Google Shape;81;p2"/>
          <p:cNvSpPr txBox="1"/>
          <p:nvPr/>
        </p:nvSpPr>
        <p:spPr>
          <a:xfrm>
            <a:off x="95300" y="59875"/>
            <a:ext cx="1968900" cy="23177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US" sz="1400" b="0" i="0">
                <a:solidFill>
                  <a:schemeClr val="lt1"/>
                </a:solidFill>
                <a:latin typeface="Tahoma" panose="020B0604030504040204"/>
                <a:ea typeface="Tahoma" panose="020B0604030504040204"/>
                <a:cs typeface="Tahoma" panose="020B0604030504040204"/>
                <a:sym typeface="Tahoma" panose="020B0604030504040204"/>
              </a:rPr>
              <a:t>Background</a:t>
            </a:r>
            <a:endParaRPr sz="1400" b="0" i="0">
              <a:solidFill>
                <a:schemeClr val="lt1"/>
              </a:solidFill>
              <a:latin typeface="Tahoma" panose="020B0604030504040204"/>
              <a:ea typeface="Tahoma" panose="020B0604030504040204"/>
              <a:cs typeface="Tahoma" panose="020B0604030504040204"/>
              <a:sym typeface="Tahoma" panose="020B0604030504040204"/>
            </a:endParaRPr>
          </a:p>
        </p:txBody>
      </p:sp>
      <p:sp>
        <p:nvSpPr>
          <p:cNvPr id="82" name="Google Shape;82;p2"/>
          <p:cNvSpPr txBox="1"/>
          <p:nvPr/>
        </p:nvSpPr>
        <p:spPr>
          <a:xfrm>
            <a:off x="250190" y="494665"/>
            <a:ext cx="3989705" cy="249047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1400"/>
              <a:buFont typeface="Arial" panose="020B0604020202020204"/>
              <a:buNone/>
            </a:pPr>
            <a:r>
              <a:rPr lang="en-US" sz="1200">
                <a:solidFill>
                  <a:schemeClr val="dk1"/>
                </a:solidFill>
                <a:latin typeface="Tahoma" panose="020B0604030504040204"/>
                <a:ea typeface="Tahoma" panose="020B0604030504040204"/>
                <a:cs typeface="Tahoma" panose="020B0604030504040204"/>
                <a:sym typeface="Tahoma" panose="020B0604030504040204"/>
              </a:rPr>
              <a:t>Funding facilitates the acquisition of resources necessary for research. This project examines the pivotal role of the National Science Foundation (NSF) funding in shaping the academic output of scholars within the realms of Behavioral and Cognitive Sciences.</a:t>
            </a:r>
            <a:endParaRPr lang="en-US" sz="12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just" rtl="0">
              <a:spcBef>
                <a:spcPts val="0"/>
              </a:spcBef>
              <a:spcAft>
                <a:spcPts val="0"/>
              </a:spcAft>
              <a:buClr>
                <a:schemeClr val="dk1"/>
              </a:buClr>
              <a:buSzPts val="1400"/>
              <a:buFont typeface="Arial" panose="020B0604020202020204"/>
              <a:buNone/>
            </a:pPr>
            <a:endParaRPr lang="en-US" sz="12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just" rtl="0">
              <a:spcBef>
                <a:spcPts val="0"/>
              </a:spcBef>
              <a:spcAft>
                <a:spcPts val="0"/>
              </a:spcAft>
              <a:buClr>
                <a:schemeClr val="dk1"/>
              </a:buClr>
              <a:buSzPts val="1400"/>
              <a:buFont typeface="Arial" panose="020B0604020202020204"/>
              <a:buNone/>
            </a:pPr>
            <a:r>
              <a:rPr lang="en-US" sz="1200">
                <a:solidFill>
                  <a:schemeClr val="dk1"/>
                </a:solidFill>
                <a:latin typeface="Tahoma" panose="020B0604030504040204"/>
                <a:ea typeface="Tahoma" panose="020B0604030504040204"/>
                <a:cs typeface="Tahoma" panose="020B0604030504040204"/>
                <a:sym typeface="Tahoma" panose="020B0604030504040204"/>
              </a:rPr>
              <a:t>The focus on Behavioral and Cognitive Sciences is deliberate and strategic. This domain stands at the crossroads of natural sciences and social sciences. The inherent diversity within this field, with its clear subdivision into various subfields, provides a unique opportunity to analyze the impact of funding across different areas of study. </a:t>
            </a:r>
            <a:endParaRPr lang="en-US" sz="120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04" name="Shape 304"/>
        <p:cNvGrpSpPr/>
        <p:nvPr/>
      </p:nvGrpSpPr>
      <p:grpSpPr>
        <a:xfrm>
          <a:off x="0" y="0"/>
          <a:ext cx="0" cy="0"/>
          <a:chOff x="0" y="0"/>
          <a:chExt cx="0" cy="0"/>
        </a:xfrm>
      </p:grpSpPr>
      <p:sp>
        <p:nvSpPr>
          <p:cNvPr id="305" name="Google Shape;305;g2bd8c1f1ef0_1_7"/>
          <p:cNvSpPr txBox="1"/>
          <p:nvPr>
            <p:ph type="title"/>
          </p:nvPr>
        </p:nvSpPr>
        <p:spPr>
          <a:xfrm>
            <a:off x="95300" y="59878"/>
            <a:ext cx="4038600" cy="2328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Conclusion</a:t>
            </a:r>
            <a:endParaRPr lang="en-US"/>
          </a:p>
        </p:txBody>
      </p:sp>
      <p:sp>
        <p:nvSpPr>
          <p:cNvPr id="306" name="Google Shape;306;g2bd8c1f1ef0_1_7"/>
          <p:cNvSpPr/>
          <p:nvPr/>
        </p:nvSpPr>
        <p:spPr>
          <a:xfrm>
            <a:off x="0" y="3346348"/>
            <a:ext cx="1536065" cy="109854"/>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7" name="Google Shape;307;g2bd8c1f1ef0_1_7"/>
          <p:cNvSpPr/>
          <p:nvPr/>
        </p:nvSpPr>
        <p:spPr>
          <a:xfrm>
            <a:off x="1535976" y="3346348"/>
            <a:ext cx="1536064" cy="109854"/>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8" name="Google Shape;308;g2bd8c1f1ef0_1_7"/>
          <p:cNvSpPr/>
          <p:nvPr/>
        </p:nvSpPr>
        <p:spPr>
          <a:xfrm>
            <a:off x="3071952" y="3346348"/>
            <a:ext cx="1536064" cy="109854"/>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9" name="Google Shape;309;g2bd8c1f1ef0_1_7"/>
          <p:cNvSpPr txBox="1"/>
          <p:nvPr>
            <p:ph type="sldNum" idx="12"/>
          </p:nvPr>
        </p:nvSpPr>
        <p:spPr>
          <a:xfrm>
            <a:off x="4367174" y="3332179"/>
            <a:ext cx="186000" cy="116700"/>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310" name="Google Shape;310;g2bd8c1f1ef0_1_7"/>
          <p:cNvSpPr txBox="1"/>
          <p:nvPr>
            <p:ph type="ftr" idx="11"/>
          </p:nvPr>
        </p:nvSpPr>
        <p:spPr>
          <a:xfrm>
            <a:off x="99669" y="3321949"/>
            <a:ext cx="1337400" cy="116700"/>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311" name="Google Shape;311;g2bd8c1f1ef0_1_7"/>
          <p:cNvSpPr txBox="1"/>
          <p:nvPr/>
        </p:nvSpPr>
        <p:spPr>
          <a:xfrm>
            <a:off x="1928698" y="3321949"/>
            <a:ext cx="750600" cy="116700"/>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312" name="Google Shape;312;g2bd8c1f1ef0_1_7"/>
          <p:cNvSpPr txBox="1"/>
          <p:nvPr/>
        </p:nvSpPr>
        <p:spPr>
          <a:xfrm>
            <a:off x="99695" y="435610"/>
            <a:ext cx="4283710" cy="2416175"/>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Tahoma" panose="020B0604030504040204"/>
              <a:buChar char="●"/>
            </a:pPr>
            <a:r>
              <a:rPr lang="en-US" sz="900">
                <a:solidFill>
                  <a:schemeClr val="dk1"/>
                </a:solidFill>
                <a:latin typeface="Tahoma" panose="020B0604030504040204"/>
                <a:ea typeface="Tahoma" panose="020B0604030504040204"/>
                <a:cs typeface="Tahoma" panose="020B0604030504040204"/>
                <a:sym typeface="Tahoma" panose="020B0604030504040204"/>
              </a:rPr>
              <a:t>NSF funding significantly enhances the quantity of academic research output in the Behavioral and Cognitive Sciences. However, NSF funding does not have a significant impact on the quality of academic research output in the Behavioral and Cognitive Sciences.</a:t>
            </a:r>
            <a:endParaRPr lang="en-US" sz="900">
              <a:solidFill>
                <a:schemeClr val="dk1"/>
              </a:solidFill>
              <a:latin typeface="Tahoma" panose="020B0604030504040204"/>
              <a:ea typeface="Tahoma" panose="020B0604030504040204"/>
              <a:cs typeface="Tahoma" panose="020B0604030504040204"/>
              <a:sym typeface="Tahoma" panose="020B0604030504040204"/>
            </a:endParaRPr>
          </a:p>
          <a:p>
            <a:pPr marL="457200" lvl="0" indent="-330200" algn="l" rtl="0">
              <a:spcBef>
                <a:spcPts val="0"/>
              </a:spcBef>
              <a:spcAft>
                <a:spcPts val="0"/>
              </a:spcAft>
              <a:buClr>
                <a:schemeClr val="dk1"/>
              </a:buClr>
              <a:buSzPts val="1600"/>
              <a:buFont typeface="Tahoma" panose="020B0604030504040204"/>
              <a:buChar char="●"/>
            </a:pPr>
            <a:endParaRPr lang="zh-CN" altLang="en-US" sz="900">
              <a:solidFill>
                <a:schemeClr val="tx1"/>
              </a:solidFill>
              <a:sym typeface="+mn-ea"/>
            </a:endParaRPr>
          </a:p>
          <a:p>
            <a:pPr marL="457200" lvl="0" indent="-330200" algn="l" rtl="0">
              <a:spcBef>
                <a:spcPts val="0"/>
              </a:spcBef>
              <a:spcAft>
                <a:spcPts val="0"/>
              </a:spcAft>
              <a:buClr>
                <a:schemeClr val="dk1"/>
              </a:buClr>
              <a:buSzPts val="1600"/>
              <a:buFont typeface="Tahoma" panose="020B0604030504040204"/>
              <a:buChar char="●"/>
            </a:pPr>
            <a:r>
              <a:rPr lang="zh-CN" altLang="en-US" sz="900">
                <a:solidFill>
                  <a:schemeClr val="tx1"/>
                </a:solidFill>
                <a:sym typeface="+mn-ea"/>
              </a:rPr>
              <a:t>Even within the same research division of Behavioral and Cognitive Sciences, there are clear disparities in the funding received by different subfields. Linguistics obtains the most funding, followed by Psychology, Cognitive Neuroscience, Phonetics, and Cultural Studies with moderate amounts, and Human Biology, Archaeology, and Environmental Studies receive the least.</a:t>
            </a:r>
            <a:endParaRPr lang="zh-CN" altLang="en-US" sz="900">
              <a:solidFill>
                <a:schemeClr val="tx1"/>
              </a:solidFill>
              <a:sym typeface="+mn-ea"/>
            </a:endParaRPr>
          </a:p>
          <a:p>
            <a:pPr marL="457200" lvl="0" indent="-330200" algn="l" rtl="0">
              <a:spcBef>
                <a:spcPts val="0"/>
              </a:spcBef>
              <a:spcAft>
                <a:spcPts val="0"/>
              </a:spcAft>
              <a:buClr>
                <a:schemeClr val="dk1"/>
              </a:buClr>
              <a:buSzPts val="1600"/>
              <a:buFont typeface="Tahoma" panose="020B0604030504040204"/>
              <a:buChar char="●"/>
            </a:pPr>
            <a:endParaRPr lang="en-US" sz="900">
              <a:solidFill>
                <a:schemeClr val="dk1"/>
              </a:solidFill>
              <a:latin typeface="Tahoma" panose="020B0604030504040204"/>
              <a:ea typeface="Tahoma" panose="020B0604030504040204"/>
              <a:cs typeface="Tahoma" panose="020B0604030504040204"/>
              <a:sym typeface="Tahoma" panose="020B0604030504040204"/>
            </a:endParaRPr>
          </a:p>
          <a:p>
            <a:pPr marL="457200" lvl="0" indent="-330200" algn="l" rtl="0">
              <a:spcBef>
                <a:spcPts val="0"/>
              </a:spcBef>
              <a:spcAft>
                <a:spcPts val="0"/>
              </a:spcAft>
              <a:buClr>
                <a:schemeClr val="dk1"/>
              </a:buClr>
              <a:buSzPts val="1600"/>
              <a:buFont typeface="Tahoma" panose="020B0604030504040204"/>
              <a:buChar char="●"/>
            </a:pPr>
            <a:r>
              <a:rPr lang="en-US" altLang="zh-CN" sz="900">
                <a:sym typeface="+mn-ea"/>
              </a:rPr>
              <a:t>NSF </a:t>
            </a:r>
            <a:r>
              <a:rPr lang="zh-CN" altLang="en-US" sz="900">
                <a:sym typeface="+mn-ea"/>
              </a:rPr>
              <a:t>funding has a stronger effect within</a:t>
            </a:r>
            <a:r>
              <a:rPr lang="zh-CN" altLang="en-US" sz="900">
                <a:sym typeface="+mn-ea"/>
              </a:rPr>
              <a:t> Cognitive Neuroscience, Human Biology, and Environmental Studies</a:t>
            </a:r>
            <a:r>
              <a:rPr lang="en-US" altLang="zh-CN" sz="900">
                <a:sym typeface="+mn-ea"/>
              </a:rPr>
              <a:t> than that within </a:t>
            </a:r>
            <a:r>
              <a:rPr lang="zh-CN" altLang="en-US" sz="900">
                <a:solidFill>
                  <a:schemeClr val="tx1"/>
                </a:solidFill>
                <a:sym typeface="+mn-ea"/>
              </a:rPr>
              <a:t>Archaeology</a:t>
            </a:r>
            <a:r>
              <a:rPr lang="en-US" altLang="zh-CN" sz="900">
                <a:solidFill>
                  <a:schemeClr val="tx1"/>
                </a:solidFill>
                <a:sym typeface="+mn-ea"/>
              </a:rPr>
              <a:t>, </a:t>
            </a:r>
            <a:r>
              <a:rPr lang="zh-CN" altLang="en-US" sz="900">
                <a:solidFill>
                  <a:schemeClr val="tx1"/>
                </a:solidFill>
                <a:sym typeface="+mn-ea"/>
              </a:rPr>
              <a:t>Psychology, Linguistics, Phonetics, and Cultural Studies</a:t>
            </a:r>
            <a:endParaRPr lang="en-US" altLang="zh-CN" sz="900">
              <a:solidFill>
                <a:schemeClr val="tx1"/>
              </a:solidFill>
              <a:latin typeface="Tahoma" panose="020B0604030504040204"/>
              <a:ea typeface="Tahoma" panose="020B0604030504040204"/>
              <a:cs typeface="Tahoma" panose="020B0604030504040204"/>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04" name="Shape 304"/>
        <p:cNvGrpSpPr/>
        <p:nvPr/>
      </p:nvGrpSpPr>
      <p:grpSpPr>
        <a:xfrm>
          <a:off x="0" y="0"/>
          <a:ext cx="0" cy="0"/>
          <a:chOff x="0" y="0"/>
          <a:chExt cx="0" cy="0"/>
        </a:xfrm>
      </p:grpSpPr>
      <p:sp>
        <p:nvSpPr>
          <p:cNvPr id="305" name="Google Shape;305;g2bd8c1f1ef0_1_7"/>
          <p:cNvSpPr txBox="1"/>
          <p:nvPr>
            <p:ph type="title"/>
          </p:nvPr>
        </p:nvSpPr>
        <p:spPr>
          <a:xfrm>
            <a:off x="95300" y="59878"/>
            <a:ext cx="403860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References</a:t>
            </a:r>
            <a:endParaRPr lang="en-US"/>
          </a:p>
        </p:txBody>
      </p:sp>
      <p:sp>
        <p:nvSpPr>
          <p:cNvPr id="306" name="Google Shape;306;g2bd8c1f1ef0_1_7"/>
          <p:cNvSpPr/>
          <p:nvPr/>
        </p:nvSpPr>
        <p:spPr>
          <a:xfrm>
            <a:off x="0" y="3346348"/>
            <a:ext cx="1536065" cy="109854"/>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7" name="Google Shape;307;g2bd8c1f1ef0_1_7"/>
          <p:cNvSpPr/>
          <p:nvPr/>
        </p:nvSpPr>
        <p:spPr>
          <a:xfrm>
            <a:off x="1535976" y="3346348"/>
            <a:ext cx="1536064" cy="109854"/>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8" name="Google Shape;308;g2bd8c1f1ef0_1_7"/>
          <p:cNvSpPr/>
          <p:nvPr/>
        </p:nvSpPr>
        <p:spPr>
          <a:xfrm>
            <a:off x="3071952" y="3346348"/>
            <a:ext cx="1536064" cy="109854"/>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9" name="Google Shape;309;g2bd8c1f1ef0_1_7"/>
          <p:cNvSpPr txBox="1"/>
          <p:nvPr>
            <p:ph type="sldNum" idx="12"/>
          </p:nvPr>
        </p:nvSpPr>
        <p:spPr>
          <a:xfrm>
            <a:off x="4367174" y="3332179"/>
            <a:ext cx="186000" cy="116700"/>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310" name="Google Shape;310;g2bd8c1f1ef0_1_7"/>
          <p:cNvSpPr txBox="1"/>
          <p:nvPr>
            <p:ph type="ftr" idx="11"/>
          </p:nvPr>
        </p:nvSpPr>
        <p:spPr>
          <a:xfrm>
            <a:off x="99669" y="3321949"/>
            <a:ext cx="1337400" cy="116700"/>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311" name="Google Shape;311;g2bd8c1f1ef0_1_7"/>
          <p:cNvSpPr txBox="1"/>
          <p:nvPr/>
        </p:nvSpPr>
        <p:spPr>
          <a:xfrm>
            <a:off x="1928698" y="3321949"/>
            <a:ext cx="750600" cy="116700"/>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pic>
        <p:nvPicPr>
          <p:cNvPr id="2" name="图片 1"/>
          <p:cNvPicPr>
            <a:picLocks noChangeAspect="1"/>
          </p:cNvPicPr>
          <p:nvPr/>
        </p:nvPicPr>
        <p:blipFill>
          <a:blip r:embed="rId2"/>
          <a:stretch>
            <a:fillRect/>
          </a:stretch>
        </p:blipFill>
        <p:spPr>
          <a:xfrm>
            <a:off x="95250" y="609600"/>
            <a:ext cx="4417695" cy="21399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04" name="Shape 304"/>
        <p:cNvGrpSpPr/>
        <p:nvPr/>
      </p:nvGrpSpPr>
      <p:grpSpPr>
        <a:xfrm>
          <a:off x="0" y="0"/>
          <a:ext cx="0" cy="0"/>
          <a:chOff x="0" y="0"/>
          <a:chExt cx="0" cy="0"/>
        </a:xfrm>
      </p:grpSpPr>
      <p:sp>
        <p:nvSpPr>
          <p:cNvPr id="305" name="Google Shape;305;g2bd8c1f1ef0_1_7"/>
          <p:cNvSpPr txBox="1"/>
          <p:nvPr>
            <p:ph type="title"/>
          </p:nvPr>
        </p:nvSpPr>
        <p:spPr>
          <a:xfrm>
            <a:off x="95300" y="59878"/>
            <a:ext cx="403860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Appendix</a:t>
            </a:r>
            <a:endParaRPr lang="en-US"/>
          </a:p>
        </p:txBody>
      </p:sp>
      <p:sp>
        <p:nvSpPr>
          <p:cNvPr id="306" name="Google Shape;306;g2bd8c1f1ef0_1_7"/>
          <p:cNvSpPr/>
          <p:nvPr/>
        </p:nvSpPr>
        <p:spPr>
          <a:xfrm>
            <a:off x="0" y="3346348"/>
            <a:ext cx="1536065" cy="109854"/>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7" name="Google Shape;307;g2bd8c1f1ef0_1_7"/>
          <p:cNvSpPr/>
          <p:nvPr/>
        </p:nvSpPr>
        <p:spPr>
          <a:xfrm>
            <a:off x="1535976" y="3346348"/>
            <a:ext cx="1536064" cy="109854"/>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8" name="Google Shape;308;g2bd8c1f1ef0_1_7"/>
          <p:cNvSpPr/>
          <p:nvPr/>
        </p:nvSpPr>
        <p:spPr>
          <a:xfrm>
            <a:off x="3071952" y="3346348"/>
            <a:ext cx="1536064" cy="109854"/>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9" name="Google Shape;309;g2bd8c1f1ef0_1_7"/>
          <p:cNvSpPr txBox="1"/>
          <p:nvPr>
            <p:ph type="sldNum" idx="12"/>
          </p:nvPr>
        </p:nvSpPr>
        <p:spPr>
          <a:xfrm>
            <a:off x="4367174" y="3332179"/>
            <a:ext cx="186000" cy="116700"/>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310" name="Google Shape;310;g2bd8c1f1ef0_1_7"/>
          <p:cNvSpPr txBox="1"/>
          <p:nvPr>
            <p:ph type="ftr" idx="11"/>
          </p:nvPr>
        </p:nvSpPr>
        <p:spPr>
          <a:xfrm>
            <a:off x="99669" y="3321949"/>
            <a:ext cx="1337400" cy="116700"/>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311" name="Google Shape;311;g2bd8c1f1ef0_1_7"/>
          <p:cNvSpPr txBox="1"/>
          <p:nvPr/>
        </p:nvSpPr>
        <p:spPr>
          <a:xfrm>
            <a:off x="1928698" y="3321949"/>
            <a:ext cx="750600" cy="116700"/>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pic>
        <p:nvPicPr>
          <p:cNvPr id="161" name="Google Shape;161;p8" descr="A graph showing the average year of citation&#10;&#10;Description automatically generated with medium confidence"/>
          <p:cNvPicPr preferRelativeResize="0"/>
          <p:nvPr/>
        </p:nvPicPr>
        <p:blipFill rotWithShape="1">
          <a:blip r:embed="rId2"/>
          <a:srcRect/>
          <a:stretch>
            <a:fillRect/>
          </a:stretch>
        </p:blipFill>
        <p:spPr>
          <a:xfrm>
            <a:off x="518160" y="570230"/>
            <a:ext cx="3409315" cy="2553335"/>
          </a:xfrm>
          <a:prstGeom prst="rect">
            <a:avLst/>
          </a:prstGeom>
          <a:noFill/>
          <a:ln>
            <a:noFill/>
          </a:ln>
        </p:spPr>
      </p:pic>
      <p:sp>
        <p:nvSpPr>
          <p:cNvPr id="3" name="Google Shape;106;p4"/>
          <p:cNvSpPr txBox="1"/>
          <p:nvPr/>
        </p:nvSpPr>
        <p:spPr>
          <a:xfrm>
            <a:off x="1410970" y="3110865"/>
            <a:ext cx="1887220" cy="10731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en-US" sz="700">
                <a:solidFill>
                  <a:schemeClr val="dk1"/>
                </a:solidFill>
                <a:latin typeface="Tahoma" panose="020B0604030504040204"/>
                <a:ea typeface="Tahoma" panose="020B0604030504040204"/>
                <a:cs typeface="Tahoma" panose="020B0604030504040204"/>
                <a:sym typeface="Tahoma" panose="020B0604030504040204"/>
              </a:rPr>
              <a:t>Figure 8 Comparison of Average Yearly Citation</a:t>
            </a:r>
            <a:endParaRPr lang="en-US" sz="70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04" name="Shape 304"/>
        <p:cNvGrpSpPr/>
        <p:nvPr/>
      </p:nvGrpSpPr>
      <p:grpSpPr>
        <a:xfrm>
          <a:off x="0" y="0"/>
          <a:ext cx="0" cy="0"/>
          <a:chOff x="0" y="0"/>
          <a:chExt cx="0" cy="0"/>
        </a:xfrm>
      </p:grpSpPr>
      <p:sp>
        <p:nvSpPr>
          <p:cNvPr id="305" name="Google Shape;305;g2bd8c1f1ef0_1_7"/>
          <p:cNvSpPr txBox="1"/>
          <p:nvPr>
            <p:ph type="title"/>
          </p:nvPr>
        </p:nvSpPr>
        <p:spPr>
          <a:xfrm>
            <a:off x="95300" y="59878"/>
            <a:ext cx="403860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Appendix</a:t>
            </a:r>
            <a:endParaRPr lang="en-US"/>
          </a:p>
        </p:txBody>
      </p:sp>
      <p:sp>
        <p:nvSpPr>
          <p:cNvPr id="306" name="Google Shape;306;g2bd8c1f1ef0_1_7"/>
          <p:cNvSpPr/>
          <p:nvPr/>
        </p:nvSpPr>
        <p:spPr>
          <a:xfrm>
            <a:off x="0" y="3346348"/>
            <a:ext cx="1536065" cy="109854"/>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7" name="Google Shape;307;g2bd8c1f1ef0_1_7"/>
          <p:cNvSpPr/>
          <p:nvPr/>
        </p:nvSpPr>
        <p:spPr>
          <a:xfrm>
            <a:off x="1535976" y="3346348"/>
            <a:ext cx="1536064" cy="109854"/>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8" name="Google Shape;308;g2bd8c1f1ef0_1_7"/>
          <p:cNvSpPr/>
          <p:nvPr/>
        </p:nvSpPr>
        <p:spPr>
          <a:xfrm>
            <a:off x="3071952" y="3346348"/>
            <a:ext cx="1536064" cy="109854"/>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9" name="Google Shape;309;g2bd8c1f1ef0_1_7"/>
          <p:cNvSpPr txBox="1"/>
          <p:nvPr>
            <p:ph type="sldNum" idx="12"/>
          </p:nvPr>
        </p:nvSpPr>
        <p:spPr>
          <a:xfrm>
            <a:off x="4367174" y="3332179"/>
            <a:ext cx="186000" cy="116700"/>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310" name="Google Shape;310;g2bd8c1f1ef0_1_7"/>
          <p:cNvSpPr txBox="1"/>
          <p:nvPr>
            <p:ph type="ftr" idx="11"/>
          </p:nvPr>
        </p:nvSpPr>
        <p:spPr>
          <a:xfrm>
            <a:off x="99669" y="3321949"/>
            <a:ext cx="1337400" cy="116700"/>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311" name="Google Shape;311;g2bd8c1f1ef0_1_7"/>
          <p:cNvSpPr txBox="1"/>
          <p:nvPr/>
        </p:nvSpPr>
        <p:spPr>
          <a:xfrm>
            <a:off x="1928698" y="3321949"/>
            <a:ext cx="750600" cy="116700"/>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pic>
        <p:nvPicPr>
          <p:cNvPr id="173" name="Google Shape;173;p9" descr="A close-up of words&#10;&#10;Description automatically generated"/>
          <p:cNvPicPr preferRelativeResize="0"/>
          <p:nvPr/>
        </p:nvPicPr>
        <p:blipFill rotWithShape="1">
          <a:blip r:embed="rId2"/>
          <a:srcRect/>
          <a:stretch>
            <a:fillRect/>
          </a:stretch>
        </p:blipFill>
        <p:spPr>
          <a:xfrm>
            <a:off x="161925" y="433070"/>
            <a:ext cx="4286250" cy="2702098"/>
          </a:xfrm>
          <a:prstGeom prst="rect">
            <a:avLst/>
          </a:prstGeom>
          <a:noFill/>
          <a:ln>
            <a:noFill/>
          </a:ln>
        </p:spPr>
      </p:pic>
      <p:sp>
        <p:nvSpPr>
          <p:cNvPr id="3" name="Google Shape;106;p4"/>
          <p:cNvSpPr txBox="1"/>
          <p:nvPr/>
        </p:nvSpPr>
        <p:spPr>
          <a:xfrm>
            <a:off x="1410970" y="3134995"/>
            <a:ext cx="1887220" cy="10731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en-US" sz="700">
                <a:solidFill>
                  <a:schemeClr val="dk1"/>
                </a:solidFill>
                <a:latin typeface="Tahoma" panose="020B0604030504040204"/>
                <a:ea typeface="Tahoma" panose="020B0604030504040204"/>
                <a:cs typeface="Tahoma" panose="020B0604030504040204"/>
                <a:sym typeface="Tahoma" panose="020B0604030504040204"/>
              </a:rPr>
              <a:t>Figure 9 Research Interests Word Cloud</a:t>
            </a:r>
            <a:endParaRPr lang="en-US" sz="70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76" name="Shape 276"/>
        <p:cNvGrpSpPr/>
        <p:nvPr/>
      </p:nvGrpSpPr>
      <p:grpSpPr>
        <a:xfrm>
          <a:off x="0" y="0"/>
          <a:ext cx="0" cy="0"/>
          <a:chOff x="0" y="0"/>
          <a:chExt cx="0" cy="0"/>
        </a:xfrm>
      </p:grpSpPr>
      <p:sp>
        <p:nvSpPr>
          <p:cNvPr id="277" name="Google Shape;277;p17"/>
          <p:cNvSpPr txBox="1"/>
          <p:nvPr>
            <p:ph type="title"/>
          </p:nvPr>
        </p:nvSpPr>
        <p:spPr>
          <a:xfrm>
            <a:off x="95300" y="59878"/>
            <a:ext cx="373375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sym typeface="+mn-ea"/>
              </a:rPr>
              <a:t>Appendix</a:t>
            </a:r>
            <a:endParaRPr lang="en-US"/>
          </a:p>
        </p:txBody>
      </p:sp>
      <p:sp>
        <p:nvSpPr>
          <p:cNvPr id="278" name="Google Shape;278;p17"/>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9" name="Google Shape;279;p17"/>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0" name="Google Shape;280;p17"/>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1" name="Google Shape;281;p17"/>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282" name="Google Shape;282;p17"/>
          <p:cNvSpPr txBox="1"/>
          <p:nvPr/>
        </p:nvSpPr>
        <p:spPr>
          <a:xfrm>
            <a:off x="99695" y="2844800"/>
            <a:ext cx="2080895" cy="2908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Standard errors in parentheses</a:t>
            </a:r>
            <a:endParaRPr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0.1, </a:t>
            </a: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0.05, </a:t>
            </a: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0.01</a:t>
            </a:r>
            <a:endParaRPr sz="800" b="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graphicFrame>
        <p:nvGraphicFramePr>
          <p:cNvPr id="284" name="Google Shape;284;p17"/>
          <p:cNvGraphicFramePr/>
          <p:nvPr/>
        </p:nvGraphicFramePr>
        <p:xfrm>
          <a:off x="171450" y="739823"/>
          <a:ext cx="4149100" cy="3000000"/>
        </p:xfrm>
        <a:graphic>
          <a:graphicData uri="http://schemas.openxmlformats.org/drawingml/2006/table">
            <a:tbl>
              <a:tblPr>
                <a:noFill/>
                <a:tableStyleId>{F2D3A0E4-DA85-4B7F-A9F5-383879E22AC0}</a:tableStyleId>
              </a:tblPr>
              <a:tblGrid>
                <a:gridCol w="767725"/>
                <a:gridCol w="800100"/>
                <a:gridCol w="860425"/>
                <a:gridCol w="860425"/>
                <a:gridCol w="860425"/>
              </a:tblGrid>
              <a:tr h="123200">
                <a:tc>
                  <a:txBody>
                    <a:bodyPr/>
                    <a:lstStyle/>
                    <a:p>
                      <a:pPr marL="0" marR="0" lvl="0" indent="0" algn="l" rtl="0">
                        <a:spcBef>
                          <a:spcPts val="0"/>
                        </a:spcBef>
                        <a:spcAft>
                          <a:spcPts val="0"/>
                        </a:spcAft>
                        <a:buSzPts val="700"/>
                        <a:buFont typeface="Times New Roman" panose="02020603050405020304"/>
                        <a:buNone/>
                      </a:pPr>
                      <a:r>
                        <a:rPr lang="en-US" sz="7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quantity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quality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quantity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quality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ln(award)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0.102</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0.176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(0.0135)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(0.379)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h-index</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0.146</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1.388</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0.146</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1.390</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(0.00733)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(0.459)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(0.00737)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(0.458)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total citations</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0.000170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0.0576</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0.000172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0.0576</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(0.000222)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(0.0191)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(0.000223)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(0.0191)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371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award(binary)</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1.206</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0.755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(0.196)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(4.084)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year</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subfield_1</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constant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-0.451</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39.85</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-0.483</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39.90</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(0.194)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(11.42)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(0.192)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(11.38)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N</a:t>
                      </a:r>
                      <a:endParaRPr sz="800" b="0" i="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18972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18405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18972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18405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R</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2</a:t>
                      </a:r>
                      <a:endParaRPr sz="800" b="0" i="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0.088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0.088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adj. </a:t>
                      </a: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R</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0.087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0.087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bl>
          </a:graphicData>
        </a:graphic>
      </p:graphicFrame>
      <p:sp>
        <p:nvSpPr>
          <p:cNvPr id="285" name="Google Shape;285;p17"/>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286" name="Google Shape;286;p17"/>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2" name="Google Shape;256;p15"/>
          <p:cNvSpPr txBox="1"/>
          <p:nvPr/>
        </p:nvSpPr>
        <p:spPr>
          <a:xfrm>
            <a:off x="1163320" y="507365"/>
            <a:ext cx="2395855" cy="180975"/>
          </a:xfrm>
          <a:prstGeom prst="rect">
            <a:avLst/>
          </a:prstGeom>
          <a:noFill/>
          <a:ln>
            <a:noFill/>
          </a:ln>
        </p:spPr>
        <p:txBody>
          <a:bodyPr spcFirstLastPara="1" wrap="square" lIns="91425" tIns="45700" rIns="91425" bIns="45700" anchor="t" anchorCtr="0">
            <a:noAutofit/>
          </a:bodyPr>
          <a:p>
            <a:pPr marL="0" marR="0" lvl="0" indent="0" algn="l" rtl="0">
              <a:spcBef>
                <a:spcPts val="0"/>
              </a:spcBef>
              <a:spcAft>
                <a:spcPts val="0"/>
              </a:spcAft>
              <a:buNone/>
            </a:pPr>
            <a:r>
              <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rPr>
              <a:t>Table 5: </a:t>
            </a:r>
            <a:r>
              <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rPr>
              <a:t>Panel with K-means Clustering Subfields</a:t>
            </a:r>
            <a:endPar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90" name="Shape 290"/>
        <p:cNvGrpSpPr/>
        <p:nvPr/>
      </p:nvGrpSpPr>
      <p:grpSpPr>
        <a:xfrm>
          <a:off x="0" y="0"/>
          <a:ext cx="0" cy="0"/>
          <a:chOff x="0" y="0"/>
          <a:chExt cx="0" cy="0"/>
        </a:xfrm>
      </p:grpSpPr>
      <p:sp>
        <p:nvSpPr>
          <p:cNvPr id="291" name="Google Shape;291;p18"/>
          <p:cNvSpPr txBox="1"/>
          <p:nvPr>
            <p:ph type="title"/>
          </p:nvPr>
        </p:nvSpPr>
        <p:spPr>
          <a:xfrm>
            <a:off x="95300" y="59878"/>
            <a:ext cx="403855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sym typeface="+mn-ea"/>
              </a:rPr>
              <a:t>Appendix</a:t>
            </a:r>
            <a:endParaRPr lang="en-US"/>
          </a:p>
        </p:txBody>
      </p:sp>
      <p:sp>
        <p:nvSpPr>
          <p:cNvPr id="292" name="Google Shape;292;p18"/>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3" name="Google Shape;293;p18"/>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4" name="Google Shape;294;p18"/>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5" name="Google Shape;295;p18"/>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graphicFrame>
        <p:nvGraphicFramePr>
          <p:cNvPr id="297" name="Google Shape;297;p18"/>
          <p:cNvGraphicFramePr/>
          <p:nvPr/>
        </p:nvGraphicFramePr>
        <p:xfrm>
          <a:off x="171450" y="739823"/>
          <a:ext cx="4149100" cy="3000000"/>
        </p:xfrm>
        <a:graphic>
          <a:graphicData uri="http://schemas.openxmlformats.org/drawingml/2006/table">
            <a:tbl>
              <a:tblPr>
                <a:noFill/>
                <a:tableStyleId>{F2D3A0E4-DA85-4B7F-A9F5-383879E22AC0}</a:tableStyleId>
              </a:tblPr>
              <a:tblGrid>
                <a:gridCol w="914400"/>
                <a:gridCol w="762000"/>
                <a:gridCol w="838200"/>
                <a:gridCol w="914400"/>
                <a:gridCol w="720100"/>
              </a:tblGrid>
              <a:tr h="123200">
                <a:tc>
                  <a:txBody>
                    <a:bodyPr/>
                    <a:lstStyle/>
                    <a:p>
                      <a:pPr marL="0" marR="0" lvl="0" indent="0" algn="l" rtl="0">
                        <a:spcBef>
                          <a:spcPts val="0"/>
                        </a:spcBef>
                        <a:spcAft>
                          <a:spcPts val="0"/>
                        </a:spcAft>
                        <a:buSzPts val="700"/>
                        <a:buFont typeface="Times New Roman" panose="02020603050405020304"/>
                        <a:buNone/>
                      </a:pPr>
                      <a:r>
                        <a:rPr lang="en-US" sz="7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quantity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quality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quantity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quality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ln(award amount)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0.104</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(0.0131)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(0.381)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h-index</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0.153</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1.337</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0.153</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1.339</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(0.00625)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(0.495)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(0.00627)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(0.493)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total citations</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0.0000459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0.0581</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0.0000439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0.0581</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(0.000218)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(0.0196)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(0.000218)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(0.0196)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371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award(binary)</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1.212</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0.404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(0.187)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(4.155)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year</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subfield_2</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constant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0.0777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36.48</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0.0416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36.49</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(0.423)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(12.54)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(0.417)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(12.48)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N</a:t>
                      </a:r>
                      <a:endParaRPr sz="800" b="0" i="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18972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18405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18972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18405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R</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2</a:t>
                      </a:r>
                      <a:endParaRPr sz="800" b="0" i="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0.087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0.087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adj. </a:t>
                      </a: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R</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0.087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0.087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bl>
          </a:graphicData>
        </a:graphic>
      </p:graphicFrame>
      <p:sp>
        <p:nvSpPr>
          <p:cNvPr id="298" name="Google Shape;298;p18"/>
          <p:cNvSpPr txBox="1"/>
          <p:nvPr/>
        </p:nvSpPr>
        <p:spPr>
          <a:xfrm>
            <a:off x="99695" y="2844800"/>
            <a:ext cx="2080895" cy="2908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Standard errors in parentheses</a:t>
            </a:r>
            <a:endParaRPr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0.1, </a:t>
            </a: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0.05, </a:t>
            </a: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0.01</a:t>
            </a:r>
            <a:endParaRPr sz="800" b="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99" name="Google Shape;299;p18"/>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300" name="Google Shape;300;p18"/>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2" name="Google Shape;256;p15"/>
          <p:cNvSpPr txBox="1"/>
          <p:nvPr/>
        </p:nvSpPr>
        <p:spPr>
          <a:xfrm>
            <a:off x="1163320" y="507365"/>
            <a:ext cx="2395855" cy="180975"/>
          </a:xfrm>
          <a:prstGeom prst="rect">
            <a:avLst/>
          </a:prstGeom>
          <a:noFill/>
          <a:ln>
            <a:noFill/>
          </a:ln>
        </p:spPr>
        <p:txBody>
          <a:bodyPr spcFirstLastPara="1" wrap="square" lIns="91425" tIns="45700" rIns="91425" bIns="45700" anchor="t" anchorCtr="0">
            <a:noAutofit/>
          </a:bodyPr>
          <a:p>
            <a:pPr marL="0" marR="0" lvl="0" indent="0" algn="l" rtl="0">
              <a:spcBef>
                <a:spcPts val="0"/>
              </a:spcBef>
              <a:spcAft>
                <a:spcPts val="0"/>
              </a:spcAft>
              <a:buNone/>
            </a:pPr>
            <a:r>
              <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rPr>
              <a:t>Table 6: </a:t>
            </a:r>
            <a:r>
              <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rPr>
              <a:t>Panel with K-means Clustering Subfields</a:t>
            </a:r>
            <a:endPar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3" name="Shape 73"/>
        <p:cNvGrpSpPr/>
        <p:nvPr/>
      </p:nvGrpSpPr>
      <p:grpSpPr>
        <a:xfrm>
          <a:off x="0" y="0"/>
          <a:ext cx="0" cy="0"/>
          <a:chOff x="0" y="0"/>
          <a:chExt cx="0" cy="0"/>
        </a:xfrm>
      </p:grpSpPr>
      <p:sp>
        <p:nvSpPr>
          <p:cNvPr id="74" name="Google Shape;74;p2"/>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5" name="Google Shape;75;p2"/>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6" name="Google Shape;76;p2"/>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7" name="Google Shape;77;p2"/>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78" name="Google Shape;78;p2"/>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79" name="Google Shape;79;p2"/>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81" name="Google Shape;81;p2"/>
          <p:cNvSpPr txBox="1"/>
          <p:nvPr/>
        </p:nvSpPr>
        <p:spPr>
          <a:xfrm>
            <a:off x="95250" y="59690"/>
            <a:ext cx="2536825" cy="23177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US" sz="1400" b="0" i="0">
                <a:solidFill>
                  <a:schemeClr val="lt1"/>
                </a:solidFill>
                <a:latin typeface="Tahoma" panose="020B0604030504040204"/>
                <a:ea typeface="Tahoma" panose="020B0604030504040204"/>
                <a:cs typeface="Tahoma" panose="020B0604030504040204"/>
                <a:sym typeface="Tahoma" panose="020B0604030504040204"/>
              </a:rPr>
              <a:t>Social Science Significance</a:t>
            </a:r>
            <a:endParaRPr lang="en-US" sz="1400" b="0" i="0">
              <a:solidFill>
                <a:schemeClr val="lt1"/>
              </a:solidFill>
              <a:latin typeface="Tahoma" panose="020B0604030504040204"/>
              <a:ea typeface="Tahoma" panose="020B0604030504040204"/>
              <a:cs typeface="Tahoma" panose="020B0604030504040204"/>
              <a:sym typeface="Tahoma" panose="020B0604030504040204"/>
            </a:endParaRPr>
          </a:p>
        </p:txBody>
      </p:sp>
      <p:sp>
        <p:nvSpPr>
          <p:cNvPr id="82" name="Google Shape;82;p2"/>
          <p:cNvSpPr txBox="1"/>
          <p:nvPr/>
        </p:nvSpPr>
        <p:spPr>
          <a:xfrm>
            <a:off x="250190" y="582295"/>
            <a:ext cx="4116705" cy="20904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1400"/>
              <a:buFont typeface="Arial" panose="020B0604020202020204"/>
              <a:buNone/>
            </a:pPr>
            <a:r>
              <a:rPr lang="en-US" sz="1000">
                <a:solidFill>
                  <a:schemeClr val="dk1"/>
                </a:solidFill>
                <a:latin typeface="Tahoma" panose="020B0604030504040204"/>
                <a:ea typeface="Tahoma" panose="020B0604030504040204"/>
                <a:cs typeface="Tahoma" panose="020B0604030504040204"/>
                <a:sym typeface="Tahoma" panose="020B0604030504040204"/>
              </a:rPr>
              <a:t>In the contemporary landscape of scientific development, research funding has emerged as one of the most crucial public resources. Research funding, by allocating financial resources to research projects, institutions, and researchers, is instrumental in catalyzing innovation, facilitating growth within academic disciplines, advancing the careers of scientists, and contributing to the broader socio-economic development (Lane, 2009). The contribution of research funding to knowledge production is substantial. </a:t>
            </a:r>
            <a:endParaRPr lang="en-US" sz="10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just" rtl="0">
              <a:spcBef>
                <a:spcPts val="0"/>
              </a:spcBef>
              <a:spcAft>
                <a:spcPts val="0"/>
              </a:spcAft>
              <a:buClr>
                <a:schemeClr val="dk1"/>
              </a:buClr>
              <a:buSzPts val="1400"/>
              <a:buFont typeface="Arial" panose="020B0604020202020204"/>
              <a:buNone/>
            </a:pPr>
            <a:r>
              <a:rPr lang="en-US" sz="1000">
                <a:solidFill>
                  <a:schemeClr val="dk1"/>
                </a:solidFill>
                <a:latin typeface="Tahoma" panose="020B0604030504040204"/>
                <a:ea typeface="Tahoma" panose="020B0604030504040204"/>
                <a:cs typeface="Tahoma" panose="020B0604030504040204"/>
                <a:sym typeface="Tahoma" panose="020B0604030504040204"/>
              </a:rPr>
              <a:t>For instance, between 2009 and 2010, out of 2,060,838 research papers indexed in the Science Citation Index (SCI), 1,165,276 papers (56.54\%) received at least one form of research funding support (Mahesh, 2012). This underscores the significance of evaluating the outcomes and impact of research funding.</a:t>
            </a:r>
            <a:endParaRPr lang="en-US" sz="100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3" name="Shape 73"/>
        <p:cNvGrpSpPr/>
        <p:nvPr/>
      </p:nvGrpSpPr>
      <p:grpSpPr>
        <a:xfrm>
          <a:off x="0" y="0"/>
          <a:ext cx="0" cy="0"/>
          <a:chOff x="0" y="0"/>
          <a:chExt cx="0" cy="0"/>
        </a:xfrm>
      </p:grpSpPr>
      <p:sp>
        <p:nvSpPr>
          <p:cNvPr id="74" name="Google Shape;74;p2"/>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5" name="Google Shape;75;p2"/>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6" name="Google Shape;76;p2"/>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7" name="Google Shape;77;p2"/>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78" name="Google Shape;78;p2"/>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79" name="Google Shape;79;p2"/>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81" name="Google Shape;81;p2"/>
          <p:cNvSpPr txBox="1"/>
          <p:nvPr/>
        </p:nvSpPr>
        <p:spPr>
          <a:xfrm>
            <a:off x="95300" y="59875"/>
            <a:ext cx="1968900" cy="2328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US" sz="1400" b="0" i="0">
                <a:solidFill>
                  <a:schemeClr val="lt1"/>
                </a:solidFill>
                <a:latin typeface="Tahoma" panose="020B0604030504040204"/>
                <a:ea typeface="Tahoma" panose="020B0604030504040204"/>
                <a:cs typeface="Tahoma" panose="020B0604030504040204"/>
                <a:sym typeface="Tahoma" panose="020B0604030504040204"/>
              </a:rPr>
              <a:t>Research Questions</a:t>
            </a:r>
            <a:endParaRPr sz="1400" b="0" i="0">
              <a:solidFill>
                <a:schemeClr val="lt1"/>
              </a:solidFill>
              <a:latin typeface="Tahoma" panose="020B0604030504040204"/>
              <a:ea typeface="Tahoma" panose="020B0604030504040204"/>
              <a:cs typeface="Tahoma" panose="020B0604030504040204"/>
              <a:sym typeface="Tahoma" panose="020B0604030504040204"/>
            </a:endParaRPr>
          </a:p>
        </p:txBody>
      </p:sp>
      <p:sp>
        <p:nvSpPr>
          <p:cNvPr id="82" name="Google Shape;82;p2"/>
          <p:cNvSpPr txBox="1"/>
          <p:nvPr/>
        </p:nvSpPr>
        <p:spPr>
          <a:xfrm>
            <a:off x="250190" y="494665"/>
            <a:ext cx="4116705" cy="6743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400"/>
              <a:buFont typeface="Arial" panose="020B0604020202020204"/>
              <a:buNone/>
            </a:pPr>
            <a:r>
              <a:rPr lang="en-US" sz="1400">
                <a:solidFill>
                  <a:schemeClr val="dk1"/>
                </a:solidFill>
                <a:latin typeface="Tahoma" panose="020B0604030504040204"/>
                <a:ea typeface="Tahoma" panose="020B0604030504040204"/>
                <a:cs typeface="Tahoma" panose="020B0604030504040204"/>
                <a:sym typeface="Tahoma" panose="020B0604030504040204"/>
              </a:rPr>
              <a:t>RQ1</a:t>
            </a:r>
            <a:endParaRPr lang="en-US" sz="14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dk1"/>
              </a:buClr>
              <a:buSzPts val="1400"/>
              <a:buFont typeface="Arial" panose="020B0604020202020204"/>
              <a:buNone/>
            </a:pPr>
            <a:r>
              <a:rPr lang="en-US" sz="1000">
                <a:solidFill>
                  <a:schemeClr val="dk1"/>
                </a:solidFill>
                <a:latin typeface="Times New Roman" panose="02020603050405020304" charset="0"/>
                <a:ea typeface="Tahoma" panose="020B0604030504040204"/>
                <a:cs typeface="Times New Roman" panose="02020603050405020304" charset="0"/>
                <a:sym typeface="Tahoma" panose="020B0604030504040204"/>
              </a:rPr>
              <a:t>Does NSF funding increase the quantity or quality of academic output of scholars?  </a:t>
            </a:r>
            <a:r>
              <a:rPr lang="en-US" sz="1400">
                <a:solidFill>
                  <a:schemeClr val="dk1"/>
                </a:solidFill>
                <a:latin typeface="Times New Roman" panose="02020603050405020304" charset="0"/>
                <a:ea typeface="Tahoma" panose="020B0604030504040204"/>
                <a:cs typeface="Times New Roman" panose="02020603050405020304" charset="0"/>
                <a:sym typeface="Tahoma" panose="020B0604030504040204"/>
              </a:rPr>
              <a:t> </a:t>
            </a:r>
            <a:endParaRPr lang="en-US" sz="1400">
              <a:solidFill>
                <a:schemeClr val="dk1"/>
              </a:solidFill>
              <a:latin typeface="Times New Roman" panose="02020603050405020304" charset="0"/>
              <a:ea typeface="Tahoma" panose="020B0604030504040204"/>
              <a:cs typeface="Times New Roman" panose="02020603050405020304" charset="0"/>
              <a:sym typeface="Tahoma" panose="020B0604030504040204"/>
            </a:endParaRPr>
          </a:p>
        </p:txBody>
      </p:sp>
      <p:sp>
        <p:nvSpPr>
          <p:cNvPr id="2" name="Google Shape;82;p2"/>
          <p:cNvSpPr txBox="1"/>
          <p:nvPr/>
        </p:nvSpPr>
        <p:spPr>
          <a:xfrm>
            <a:off x="250190" y="1247140"/>
            <a:ext cx="4116705" cy="674370"/>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Clr>
                <a:schemeClr val="dk1"/>
              </a:buClr>
              <a:buSzPts val="1400"/>
              <a:buFont typeface="Arial" panose="020B0604020202020204"/>
              <a:buNone/>
            </a:pPr>
            <a:r>
              <a:rPr lang="en-US" sz="1400">
                <a:solidFill>
                  <a:schemeClr val="dk1"/>
                </a:solidFill>
                <a:latin typeface="Tahoma" panose="020B0604030504040204"/>
                <a:ea typeface="Tahoma" panose="020B0604030504040204"/>
                <a:cs typeface="Tahoma" panose="020B0604030504040204"/>
                <a:sym typeface="Tahoma" panose="020B0604030504040204"/>
              </a:rPr>
              <a:t>RQ2</a:t>
            </a:r>
            <a:endParaRPr lang="en-US" sz="14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dk1"/>
              </a:buClr>
              <a:buSzPts val="1400"/>
              <a:buFont typeface="Arial" panose="020B0604020202020204"/>
              <a:buNone/>
            </a:pPr>
            <a:r>
              <a:rPr lang="en-US" sz="1000">
                <a:solidFill>
                  <a:schemeClr val="dk1"/>
                </a:solidFill>
                <a:latin typeface="Times New Roman" panose="02020603050405020304" charset="0"/>
                <a:ea typeface="Tahoma" panose="020B0604030504040204"/>
                <a:cs typeface="Times New Roman" panose="02020603050405020304" charset="0"/>
                <a:sym typeface="Tahoma" panose="020B0604030504040204"/>
              </a:rPr>
              <a:t>Which subfields within Behavioral and Cognitive Sciences</a:t>
            </a:r>
            <a:r>
              <a:rPr lang="en-US" sz="1000">
                <a:solidFill>
                  <a:schemeClr val="dk1"/>
                </a:solidFill>
                <a:latin typeface="Times New Roman" panose="02020603050405020304" charset="0"/>
                <a:ea typeface="Tahoma" panose="020B0604030504040204"/>
                <a:cs typeface="Times New Roman" panose="02020603050405020304" charset="0"/>
                <a:sym typeface="Tahoma" panose="020B0604030504040204"/>
              </a:rPr>
              <a:t> are more likely to be awarded funding?</a:t>
            </a:r>
            <a:r>
              <a:rPr lang="en-US" sz="1400">
                <a:solidFill>
                  <a:schemeClr val="dk1"/>
                </a:solidFill>
                <a:latin typeface="Times New Roman" panose="02020603050405020304" charset="0"/>
                <a:ea typeface="Tahoma" panose="020B0604030504040204"/>
                <a:cs typeface="Times New Roman" panose="02020603050405020304" charset="0"/>
                <a:sym typeface="Tahoma" panose="020B0604030504040204"/>
              </a:rPr>
              <a:t> </a:t>
            </a:r>
            <a:endParaRPr lang="en-US" sz="1400">
              <a:solidFill>
                <a:schemeClr val="dk1"/>
              </a:solidFill>
              <a:latin typeface="Times New Roman" panose="02020603050405020304" charset="0"/>
              <a:ea typeface="Tahoma" panose="020B0604030504040204"/>
              <a:cs typeface="Times New Roman" panose="02020603050405020304" charset="0"/>
              <a:sym typeface="Tahoma" panose="020B0604030504040204"/>
            </a:endParaRPr>
          </a:p>
        </p:txBody>
      </p:sp>
      <p:sp>
        <p:nvSpPr>
          <p:cNvPr id="3" name="Google Shape;82;p2"/>
          <p:cNvSpPr txBox="1"/>
          <p:nvPr/>
        </p:nvSpPr>
        <p:spPr>
          <a:xfrm>
            <a:off x="250190" y="2031365"/>
            <a:ext cx="4116705" cy="61277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Clr>
                <a:schemeClr val="dk1"/>
              </a:buClr>
              <a:buSzPts val="1400"/>
              <a:buFont typeface="Arial" panose="020B0604020202020204"/>
              <a:buNone/>
            </a:pPr>
            <a:r>
              <a:rPr lang="en-US" sz="1400">
                <a:solidFill>
                  <a:schemeClr val="dk1"/>
                </a:solidFill>
                <a:latin typeface="Tahoma" panose="020B0604030504040204"/>
                <a:ea typeface="Tahoma" panose="020B0604030504040204"/>
                <a:cs typeface="Tahoma" panose="020B0604030504040204"/>
                <a:sym typeface="Tahoma" panose="020B0604030504040204"/>
              </a:rPr>
              <a:t>RQ3</a:t>
            </a:r>
            <a:endParaRPr lang="en-US" sz="14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dk1"/>
              </a:buClr>
              <a:buSzPts val="1400"/>
              <a:buFont typeface="Arial" panose="020B0604020202020204"/>
              <a:buNone/>
            </a:pPr>
            <a:r>
              <a:rPr lang="en-US" sz="1000">
                <a:solidFill>
                  <a:schemeClr val="dk1"/>
                </a:solidFill>
                <a:latin typeface="Times New Roman" panose="02020603050405020304" charset="0"/>
                <a:ea typeface="Tahoma" panose="020B0604030504040204"/>
                <a:cs typeface="Times New Roman" panose="02020603050405020304" charset="0"/>
                <a:sym typeface="Tahoma" panose="020B0604030504040204"/>
              </a:rPr>
              <a:t>Which subfields within Behavioral and Cognitive Sciences are more significantly affected by NSF funding?</a:t>
            </a:r>
            <a:endParaRPr lang="en-US" sz="1400">
              <a:solidFill>
                <a:schemeClr val="dk1"/>
              </a:solidFill>
              <a:latin typeface="Times New Roman" panose="02020603050405020304" charset="0"/>
              <a:ea typeface="Tahoma" panose="020B0604030504040204"/>
              <a:cs typeface="Times New Roman" panose="02020603050405020304" charset="0"/>
              <a:sym typeface="Tahoma" panose="020B0604030504040204"/>
            </a:endParaRPr>
          </a:p>
        </p:txBody>
      </p:sp>
    </p:spTree>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9" name="Shape 99"/>
        <p:cNvGrpSpPr/>
        <p:nvPr/>
      </p:nvGrpSpPr>
      <p:grpSpPr>
        <a:xfrm>
          <a:off x="0" y="0"/>
          <a:ext cx="0" cy="0"/>
          <a:chOff x="0" y="0"/>
          <a:chExt cx="0" cy="0"/>
        </a:xfrm>
      </p:grpSpPr>
      <p:sp>
        <p:nvSpPr>
          <p:cNvPr id="100" name="Google Shape;100;p4"/>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1" name="Google Shape;101;p4"/>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2" name="Google Shape;102;p4"/>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3" name="Google Shape;103;p4"/>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104" name="Google Shape;104;p4"/>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105" name="Google Shape;105;p4"/>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106" name="Google Shape;106;p4"/>
          <p:cNvSpPr txBox="1"/>
          <p:nvPr>
            <p:ph type="title"/>
          </p:nvPr>
        </p:nvSpPr>
        <p:spPr>
          <a:xfrm>
            <a:off x="889126" y="458403"/>
            <a:ext cx="3320924" cy="861774"/>
          </a:xfrm>
          <a:prstGeom prst="rect">
            <a:avLst/>
          </a:prstGeom>
          <a:noFill/>
          <a:ln>
            <a:noFill/>
          </a:ln>
        </p:spPr>
        <p:txBody>
          <a:bodyPr spcFirstLastPara="1" wrap="square" lIns="0" tIns="0" rIns="0" bIns="0" anchor="t" anchorCtr="0">
            <a:spAutoFit/>
          </a:bodyPr>
          <a:lstStyle/>
          <a:p>
            <a:pPr marL="285750" lvl="0" indent="-285750" algn="l" rtl="0">
              <a:spcBef>
                <a:spcPts val="0"/>
              </a:spcBef>
              <a:spcAft>
                <a:spcPts val="0"/>
              </a:spcAft>
              <a:buClr>
                <a:schemeClr val="dk1"/>
              </a:buClr>
              <a:buSzPts val="1400"/>
              <a:buFont typeface="Arial" panose="020B0604020202020204"/>
              <a:buChar char="•"/>
            </a:pPr>
            <a:r>
              <a:rPr lang="en-US">
                <a:solidFill>
                  <a:schemeClr val="dk1"/>
                </a:solidFill>
                <a:latin typeface="Tahoma" panose="020B0604030504040204"/>
                <a:ea typeface="Tahoma" panose="020B0604030504040204"/>
                <a:cs typeface="Tahoma" panose="020B0604030504040204"/>
                <a:sym typeface="Tahoma" panose="020B0604030504040204"/>
              </a:rPr>
              <a:t>National Science Foundation: downloaded award records from 2011 to 2020 from the official website</a:t>
            </a:r>
            <a:endParaRPr>
              <a:solidFill>
                <a:schemeClr val="dk1"/>
              </a:solidFill>
              <a:latin typeface="Tahoma" panose="020B0604030504040204"/>
              <a:ea typeface="Tahoma" panose="020B0604030504040204"/>
              <a:cs typeface="Tahoma" panose="020B0604030504040204"/>
              <a:sym typeface="Tahoma" panose="020B0604030504040204"/>
            </a:endParaRPr>
          </a:p>
        </p:txBody>
      </p:sp>
      <p:sp>
        <p:nvSpPr>
          <p:cNvPr id="107" name="Google Shape;107;p4"/>
          <p:cNvSpPr txBox="1"/>
          <p:nvPr/>
        </p:nvSpPr>
        <p:spPr>
          <a:xfrm>
            <a:off x="95300" y="59878"/>
            <a:ext cx="1337310" cy="232756"/>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US" sz="1400" b="0" i="0">
                <a:solidFill>
                  <a:schemeClr val="lt1"/>
                </a:solidFill>
                <a:latin typeface="Tahoma" panose="020B0604030504040204"/>
                <a:ea typeface="Tahoma" panose="020B0604030504040204"/>
                <a:cs typeface="Tahoma" panose="020B0604030504040204"/>
                <a:sym typeface="Tahoma" panose="020B0604030504040204"/>
              </a:rPr>
              <a:t>Data Collection</a:t>
            </a:r>
            <a:endParaRPr sz="1400" b="0" i="0">
              <a:solidFill>
                <a:schemeClr val="lt1"/>
              </a:solidFill>
              <a:latin typeface="Tahoma" panose="020B0604030504040204"/>
              <a:ea typeface="Tahoma" panose="020B0604030504040204"/>
              <a:cs typeface="Tahoma" panose="020B0604030504040204"/>
              <a:sym typeface="Tahoma" panose="020B0604030504040204"/>
            </a:endParaRPr>
          </a:p>
        </p:txBody>
      </p:sp>
      <p:sp>
        <p:nvSpPr>
          <p:cNvPr id="108" name="Google Shape;108;p4"/>
          <p:cNvSpPr txBox="1"/>
          <p:nvPr/>
        </p:nvSpPr>
        <p:spPr>
          <a:xfrm>
            <a:off x="884246" y="1287655"/>
            <a:ext cx="3491868" cy="646331"/>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400"/>
              <a:buFont typeface="Arial" panose="020B0604020202020204"/>
              <a:buChar char="•"/>
            </a:pPr>
            <a:r>
              <a:rPr lang="en-US" sz="1400" b="0" i="0">
                <a:solidFill>
                  <a:schemeClr val="dk1"/>
                </a:solidFill>
                <a:latin typeface="Tahoma" panose="020B0604030504040204"/>
                <a:ea typeface="Tahoma" panose="020B0604030504040204"/>
                <a:cs typeface="Tahoma" panose="020B0604030504040204"/>
                <a:sym typeface="Tahoma" panose="020B0604030504040204"/>
              </a:rPr>
              <a:t>Google Scholar: scraped academic backgrounds and achievements based on names and emails of award receivers</a:t>
            </a:r>
            <a:endParaRPr sz="1400" b="0" i="0">
              <a:solidFill>
                <a:schemeClr val="dk1"/>
              </a:solidFill>
              <a:latin typeface="Tahoma" panose="020B0604030504040204"/>
              <a:ea typeface="Tahoma" panose="020B0604030504040204"/>
              <a:cs typeface="Tahoma" panose="020B0604030504040204"/>
              <a:sym typeface="Tahoma" panose="020B0604030504040204"/>
            </a:endParaRPr>
          </a:p>
        </p:txBody>
      </p:sp>
      <p:sp>
        <p:nvSpPr>
          <p:cNvPr id="109" name="Google Shape;109;p4"/>
          <p:cNvSpPr txBox="1"/>
          <p:nvPr/>
        </p:nvSpPr>
        <p:spPr>
          <a:xfrm>
            <a:off x="884246" y="2154407"/>
            <a:ext cx="3423259" cy="1077218"/>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400"/>
              <a:buFont typeface="Arial" panose="020B0604020202020204"/>
              <a:buChar char="•"/>
            </a:pPr>
            <a:r>
              <a:rPr lang="en-US" sz="1400" b="0" i="0">
                <a:solidFill>
                  <a:schemeClr val="dk1"/>
                </a:solidFill>
                <a:latin typeface="Tahoma" panose="020B0604030504040204"/>
                <a:ea typeface="Tahoma" panose="020B0604030504040204"/>
                <a:cs typeface="Tahoma" panose="020B0604030504040204"/>
                <a:sym typeface="Tahoma" panose="020B0604030504040204"/>
              </a:rPr>
              <a:t>Academic Journal Sites: dynamically scraped abstracts of papers published within a three-year period both before and after the funding based on Google Scholar pages</a:t>
            </a:r>
            <a:endParaRPr sz="1400" b="0" i="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sp>
        <p:nvSpPr>
          <p:cNvPr id="114" name="Google Shape;114;p5"/>
          <p:cNvSpPr txBox="1"/>
          <p:nvPr>
            <p:ph type="title"/>
          </p:nvPr>
        </p:nvSpPr>
        <p:spPr>
          <a:xfrm>
            <a:off x="95300" y="59878"/>
            <a:ext cx="1981150" cy="232756"/>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Descriptive Statistics</a:t>
            </a:r>
            <a:endParaRPr lang="en-US"/>
          </a:p>
        </p:txBody>
      </p:sp>
      <p:sp>
        <p:nvSpPr>
          <p:cNvPr id="115" name="Google Shape;115;p5"/>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6" name="Google Shape;116;p5"/>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7" name="Google Shape;117;p5"/>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8" name="Google Shape;118;p5"/>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graphicFrame>
        <p:nvGraphicFramePr>
          <p:cNvPr id="119" name="Google Shape;119;p5"/>
          <p:cNvGraphicFramePr/>
          <p:nvPr/>
        </p:nvGraphicFramePr>
        <p:xfrm>
          <a:off x="20320" y="789939"/>
          <a:ext cx="4497725" cy="3000000"/>
        </p:xfrm>
        <a:graphic>
          <a:graphicData uri="http://schemas.openxmlformats.org/drawingml/2006/table">
            <a:tbl>
              <a:tblPr>
                <a:noFill/>
                <a:tableStyleId>{F2D3A0E4-DA85-4B7F-A9F5-383879E22AC0}</a:tableStyleId>
              </a:tblPr>
              <a:tblGrid>
                <a:gridCol w="878200"/>
                <a:gridCol w="440700"/>
                <a:gridCol w="641350"/>
                <a:gridCol w="713100"/>
                <a:gridCol w="600075"/>
                <a:gridCol w="564525"/>
                <a:gridCol w="659775"/>
              </a:tblGrid>
              <a:tr h="2229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Variable</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Obs</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Mean</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SD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Min</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Median</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Max</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80000"/>
                      </a:solidFill>
                      <a:prstDash val="solid"/>
                      <a:round/>
                      <a:headEnd type="none" w="sm" len="sm"/>
                      <a:tailEnd type="none" w="sm" len="sm"/>
                    </a:lnB>
                  </a:tcPr>
                </a:tc>
              </a:tr>
              <a:tr h="224225">
                <a:tc>
                  <a:txBody>
                    <a:bodyPr/>
                    <a:lstStyle/>
                    <a:p>
                      <a:pPr marL="0" marR="0" lvl="0" indent="0" algn="l"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year</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20640</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2015.5</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2.872</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2011</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2015</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2020</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24225">
                <a:tc>
                  <a:txBody>
                    <a:bodyPr/>
                    <a:lstStyle/>
                    <a:p>
                      <a:pPr marL="0" marR="0" lvl="0" indent="0" algn="l"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award amount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20640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1.30e+05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2.70e+05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3.24e+06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24225">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ln(award amount)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20640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5.280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5.974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14.990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22900">
                <a:tc>
                  <a:txBody>
                    <a:bodyPr/>
                    <a:lstStyle/>
                    <a:p>
                      <a:pPr marL="0" marR="0" lvl="0" indent="0" algn="l"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award(binary)</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20640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0.444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0.497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23550">
                <a:tc>
                  <a:txBody>
                    <a:bodyPr/>
                    <a:lstStyle/>
                    <a:p>
                      <a:pPr marL="0" marR="0" lvl="0" indent="0" algn="l"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total citations</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20640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8797.634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17447.221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3902.5</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3.62e+05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23550">
                <a:tc>
                  <a:txBody>
                    <a:bodyPr/>
                    <a:lstStyle/>
                    <a:p>
                      <a:pPr marL="0" marR="0" lvl="0" indent="0" algn="l"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h-index</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20640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33.613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22.731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192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69050">
                <a:tc>
                  <a:txBody>
                    <a:bodyPr/>
                    <a:lstStyle/>
                    <a:p>
                      <a:pPr marL="0" marR="0" lvl="0" indent="0" algn="l"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citations</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20113</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476.106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965.345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210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24631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24225">
                <a:tc>
                  <a:txBody>
                    <a:bodyPr/>
                    <a:lstStyle/>
                    <a:p>
                      <a:pPr marL="0" marR="0" lvl="0" indent="0" algn="l"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publications</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20640</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5.472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10.209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1129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53225">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citations of top 3 cited papers</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20004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84.654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305.650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33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22244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bl>
          </a:graphicData>
        </a:graphic>
      </p:graphicFrame>
      <p:sp>
        <p:nvSpPr>
          <p:cNvPr id="120" name="Google Shape;120;p5"/>
          <p:cNvSpPr txBox="1"/>
          <p:nvPr/>
        </p:nvSpPr>
        <p:spPr>
          <a:xfrm>
            <a:off x="1587500" y="564515"/>
            <a:ext cx="1484630" cy="1809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rPr>
              <a:t>Table 1:Descriptive Statistics</a:t>
            </a:r>
            <a:endPar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1" name="Google Shape;121;p5"/>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122" name="Google Shape;122;p5"/>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6"/>
          <p:cNvSpPr txBox="1"/>
          <p:nvPr>
            <p:ph type="title"/>
          </p:nvPr>
        </p:nvSpPr>
        <p:spPr>
          <a:xfrm>
            <a:off x="95300" y="59878"/>
            <a:ext cx="2438350" cy="232756"/>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Award Distribution by Amount</a:t>
            </a:r>
            <a:endParaRPr lang="en-US"/>
          </a:p>
        </p:txBody>
      </p:sp>
      <p:sp>
        <p:nvSpPr>
          <p:cNvPr id="129" name="Google Shape;129;p6"/>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0" name="Google Shape;130;p6"/>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1" name="Google Shape;131;p6"/>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2" name="Google Shape;132;p6"/>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133" name="Google Shape;133;p6"/>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134" name="Google Shape;134;p6"/>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pic>
        <p:nvPicPr>
          <p:cNvPr id="135" name="Google Shape;135;p6" descr="A graph of a number of blue and black bars&#10;&#10;Description automatically generated"/>
          <p:cNvPicPr preferRelativeResize="0"/>
          <p:nvPr/>
        </p:nvPicPr>
        <p:blipFill rotWithShape="1">
          <a:blip r:embed="rId2"/>
          <a:srcRect/>
          <a:stretch>
            <a:fillRect/>
          </a:stretch>
        </p:blipFill>
        <p:spPr>
          <a:xfrm>
            <a:off x="821055" y="994410"/>
            <a:ext cx="2818130" cy="1771650"/>
          </a:xfrm>
          <a:prstGeom prst="rect">
            <a:avLst/>
          </a:prstGeom>
          <a:noFill/>
          <a:ln>
            <a:noFill/>
          </a:ln>
        </p:spPr>
      </p:pic>
      <p:sp>
        <p:nvSpPr>
          <p:cNvPr id="106" name="Google Shape;106;p4"/>
          <p:cNvSpPr txBox="1"/>
          <p:nvPr/>
        </p:nvSpPr>
        <p:spPr>
          <a:xfrm>
            <a:off x="199390" y="430530"/>
            <a:ext cx="4138930" cy="46164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en-US" sz="1000">
                <a:solidFill>
                  <a:schemeClr val="dk1"/>
                </a:solidFill>
                <a:latin typeface="Tahoma" panose="020B0604030504040204"/>
                <a:ea typeface="Tahoma" panose="020B0604030504040204"/>
                <a:cs typeface="Tahoma" panose="020B0604030504040204"/>
                <a:sym typeface="Tahoma" panose="020B0604030504040204"/>
              </a:rPr>
              <a:t>Figure 1 displays the distribution of NSF funding award amounts, which is observed to be highly skewed. Therefore, in subsequent regressions, we have log-transformed the award amounts to address this skewness.</a:t>
            </a:r>
            <a:endParaRPr lang="en-US" sz="1000">
              <a:solidFill>
                <a:schemeClr val="dk1"/>
              </a:solidFill>
              <a:latin typeface="Tahoma" panose="020B0604030504040204"/>
              <a:ea typeface="Tahoma" panose="020B0604030504040204"/>
              <a:cs typeface="Tahoma" panose="020B0604030504040204"/>
              <a:sym typeface="Tahoma" panose="020B0604030504040204"/>
            </a:endParaRPr>
          </a:p>
        </p:txBody>
      </p:sp>
      <p:sp>
        <p:nvSpPr>
          <p:cNvPr id="2" name="Google Shape;106;p4"/>
          <p:cNvSpPr txBox="1"/>
          <p:nvPr/>
        </p:nvSpPr>
        <p:spPr>
          <a:xfrm>
            <a:off x="1536065" y="2792730"/>
            <a:ext cx="1595755" cy="10731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en-US" sz="700">
                <a:solidFill>
                  <a:schemeClr val="dk1"/>
                </a:solidFill>
                <a:latin typeface="Tahoma" panose="020B0604030504040204"/>
                <a:ea typeface="Tahoma" panose="020B0604030504040204"/>
                <a:cs typeface="Tahoma" panose="020B0604030504040204"/>
                <a:sym typeface="Tahoma" panose="020B0604030504040204"/>
              </a:rPr>
              <a:t>Figure 1 Distribution of Award Amount</a:t>
            </a:r>
            <a:endParaRPr lang="en-US" sz="70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p7"/>
          <p:cNvSpPr txBox="1"/>
          <p:nvPr>
            <p:ph type="title"/>
          </p:nvPr>
        </p:nvSpPr>
        <p:spPr>
          <a:xfrm>
            <a:off x="95300" y="59878"/>
            <a:ext cx="2583968" cy="232756"/>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Average Award Amount by Year</a:t>
            </a:r>
            <a:endParaRPr lang="en-US"/>
          </a:p>
        </p:txBody>
      </p:sp>
      <p:sp>
        <p:nvSpPr>
          <p:cNvPr id="142" name="Google Shape;142;p7"/>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3" name="Google Shape;143;p7"/>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4" name="Google Shape;144;p7"/>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5" name="Google Shape;145;p7"/>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146" name="Google Shape;146;p7"/>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147" name="Google Shape;147;p7"/>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pic>
        <p:nvPicPr>
          <p:cNvPr id="148" name="Google Shape;148;p7" descr="A graph with a line&#10;&#10;Description automatically generated"/>
          <p:cNvPicPr preferRelativeResize="0"/>
          <p:nvPr/>
        </p:nvPicPr>
        <p:blipFill rotWithShape="1">
          <a:blip r:embed="rId2"/>
          <a:srcRect/>
          <a:stretch>
            <a:fillRect/>
          </a:stretch>
        </p:blipFill>
        <p:spPr>
          <a:xfrm>
            <a:off x="1021080" y="1082675"/>
            <a:ext cx="2564765" cy="1902460"/>
          </a:xfrm>
          <a:prstGeom prst="rect">
            <a:avLst/>
          </a:prstGeom>
          <a:noFill/>
          <a:ln>
            <a:noFill/>
          </a:ln>
        </p:spPr>
      </p:pic>
      <p:sp>
        <p:nvSpPr>
          <p:cNvPr id="106" name="Google Shape;106;p4"/>
          <p:cNvSpPr txBox="1"/>
          <p:nvPr/>
        </p:nvSpPr>
        <p:spPr>
          <a:xfrm>
            <a:off x="199390" y="430530"/>
            <a:ext cx="4167505" cy="61531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en-US" sz="1000">
                <a:solidFill>
                  <a:schemeClr val="dk1"/>
                </a:solidFill>
                <a:latin typeface="Tahoma" panose="020B0604030504040204"/>
                <a:ea typeface="Tahoma" panose="020B0604030504040204"/>
                <a:cs typeface="Tahoma" panose="020B0604030504040204"/>
                <a:sym typeface="Tahoma" panose="020B0604030504040204"/>
              </a:rPr>
              <a:t>Figure 2 presents the trend of cumulative NSF funding award amounts over time. It is evident that there is a clear upward trend in funding as the years progress. This observation justifies our model specification that incorporates controlling for time-fixed effects.</a:t>
            </a:r>
            <a:endParaRPr lang="en-US" sz="1000">
              <a:solidFill>
                <a:schemeClr val="dk1"/>
              </a:solidFill>
              <a:latin typeface="Tahoma" panose="020B0604030504040204"/>
              <a:ea typeface="Tahoma" panose="020B0604030504040204"/>
              <a:cs typeface="Tahoma" panose="020B0604030504040204"/>
              <a:sym typeface="Tahoma" panose="020B0604030504040204"/>
            </a:endParaRPr>
          </a:p>
        </p:txBody>
      </p:sp>
      <p:sp>
        <p:nvSpPr>
          <p:cNvPr id="2" name="Google Shape;106;p4"/>
          <p:cNvSpPr txBox="1"/>
          <p:nvPr/>
        </p:nvSpPr>
        <p:spPr>
          <a:xfrm>
            <a:off x="1437005" y="2941955"/>
            <a:ext cx="1816100" cy="10731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en-US" sz="700">
                <a:solidFill>
                  <a:schemeClr val="dk1"/>
                </a:solidFill>
                <a:latin typeface="Tahoma" panose="020B0604030504040204"/>
                <a:ea typeface="Tahoma" panose="020B0604030504040204"/>
                <a:cs typeface="Tahoma" panose="020B0604030504040204"/>
                <a:sym typeface="Tahoma" panose="020B0604030504040204"/>
              </a:rPr>
              <a:t>Figure 2 Variation of Award Amount by Year</a:t>
            </a:r>
            <a:endParaRPr lang="en-US" sz="70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53" name="Shape 153"/>
        <p:cNvGrpSpPr/>
        <p:nvPr/>
      </p:nvGrpSpPr>
      <p:grpSpPr>
        <a:xfrm>
          <a:off x="0" y="0"/>
          <a:ext cx="0" cy="0"/>
          <a:chOff x="0" y="0"/>
          <a:chExt cx="0" cy="0"/>
        </a:xfrm>
      </p:grpSpPr>
      <p:sp>
        <p:nvSpPr>
          <p:cNvPr id="154" name="Google Shape;154;p8"/>
          <p:cNvSpPr txBox="1"/>
          <p:nvPr>
            <p:ph type="title"/>
          </p:nvPr>
        </p:nvSpPr>
        <p:spPr>
          <a:xfrm>
            <a:off x="95300" y="59878"/>
            <a:ext cx="373375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Scatter Plot</a:t>
            </a:r>
            <a:endParaRPr lang="en-US"/>
          </a:p>
        </p:txBody>
      </p:sp>
      <p:sp>
        <p:nvSpPr>
          <p:cNvPr id="155" name="Google Shape;155;p8"/>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6" name="Google Shape;156;p8"/>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7" name="Google Shape;157;p8"/>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8" name="Google Shape;158;p8"/>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159" name="Google Shape;159;p8"/>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160" name="Google Shape;160;p8"/>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pic>
        <p:nvPicPr>
          <p:cNvPr id="3" name="图片 2" descr="pic3"/>
          <p:cNvPicPr>
            <a:picLocks noChangeAspect="1"/>
          </p:cNvPicPr>
          <p:nvPr/>
        </p:nvPicPr>
        <p:blipFill>
          <a:blip r:embed="rId2"/>
          <a:stretch>
            <a:fillRect/>
          </a:stretch>
        </p:blipFill>
        <p:spPr>
          <a:xfrm>
            <a:off x="257810" y="1321435"/>
            <a:ext cx="1583055" cy="1639570"/>
          </a:xfrm>
          <a:prstGeom prst="rect">
            <a:avLst/>
          </a:prstGeom>
        </p:spPr>
      </p:pic>
      <p:pic>
        <p:nvPicPr>
          <p:cNvPr id="2" name="图片 1" descr="pic4"/>
          <p:cNvPicPr>
            <a:picLocks noChangeAspect="1"/>
          </p:cNvPicPr>
          <p:nvPr/>
        </p:nvPicPr>
        <p:blipFill>
          <a:blip r:embed="rId3"/>
          <a:stretch>
            <a:fillRect/>
          </a:stretch>
        </p:blipFill>
        <p:spPr>
          <a:xfrm>
            <a:off x="2679065" y="1321435"/>
            <a:ext cx="1554234" cy="1638000"/>
          </a:xfrm>
          <a:prstGeom prst="rect">
            <a:avLst/>
          </a:prstGeom>
        </p:spPr>
      </p:pic>
      <p:sp>
        <p:nvSpPr>
          <p:cNvPr id="106" name="Google Shape;106;p4"/>
          <p:cNvSpPr txBox="1"/>
          <p:nvPr/>
        </p:nvSpPr>
        <p:spPr>
          <a:xfrm>
            <a:off x="199390" y="430530"/>
            <a:ext cx="4167505" cy="76898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zh-CN" altLang="en-US" sz="1000">
                <a:solidFill>
                  <a:schemeClr val="tx1"/>
                </a:solidFill>
                <a:sym typeface="+mn-ea"/>
              </a:rPr>
              <a:t>Figures 3 and 4 respectively depict scatter plots of NSF funding award amounts against the quantity and quality of publications, indicating a positive correlation. However, whether this relationship changes upon the inclusion of control variables requires further determination through regression analysis.</a:t>
            </a:r>
            <a:endParaRPr lang="zh-CN" altLang="en-US" sz="1000">
              <a:solidFill>
                <a:schemeClr val="tx1"/>
              </a:solidFill>
              <a:latin typeface="Tahoma" panose="020B0604030504040204"/>
              <a:ea typeface="Tahoma" panose="020B0604030504040204"/>
              <a:cs typeface="Tahoma" panose="020B0604030504040204"/>
              <a:sym typeface="+mn-ea"/>
            </a:endParaRPr>
          </a:p>
        </p:txBody>
      </p:sp>
      <p:sp>
        <p:nvSpPr>
          <p:cNvPr id="4" name="Google Shape;106;p4"/>
          <p:cNvSpPr txBox="1"/>
          <p:nvPr/>
        </p:nvSpPr>
        <p:spPr>
          <a:xfrm>
            <a:off x="287020" y="2961005"/>
            <a:ext cx="1641475" cy="21526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en-US" sz="700">
                <a:solidFill>
                  <a:schemeClr val="dk1"/>
                </a:solidFill>
                <a:latin typeface="Tahoma" panose="020B0604030504040204"/>
                <a:ea typeface="Tahoma" panose="020B0604030504040204"/>
                <a:cs typeface="Tahoma" panose="020B0604030504040204"/>
                <a:sym typeface="Tahoma" panose="020B0604030504040204"/>
              </a:rPr>
              <a:t>Figure 3 Scatter Plot (funding and pub quantity)</a:t>
            </a:r>
            <a:endParaRPr lang="en-US" sz="700">
              <a:solidFill>
                <a:schemeClr val="dk1"/>
              </a:solidFill>
              <a:latin typeface="Tahoma" panose="020B0604030504040204"/>
              <a:ea typeface="Tahoma" panose="020B0604030504040204"/>
              <a:cs typeface="Tahoma" panose="020B0604030504040204"/>
              <a:sym typeface="Tahoma" panose="020B0604030504040204"/>
            </a:endParaRPr>
          </a:p>
        </p:txBody>
      </p:sp>
      <p:sp>
        <p:nvSpPr>
          <p:cNvPr id="5" name="Google Shape;106;p4"/>
          <p:cNvSpPr txBox="1"/>
          <p:nvPr/>
        </p:nvSpPr>
        <p:spPr>
          <a:xfrm>
            <a:off x="2725420" y="2959735"/>
            <a:ext cx="1641475" cy="21526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en-US" sz="700">
                <a:solidFill>
                  <a:schemeClr val="dk1"/>
                </a:solidFill>
                <a:latin typeface="Tahoma" panose="020B0604030504040204"/>
                <a:ea typeface="Tahoma" panose="020B0604030504040204"/>
                <a:cs typeface="Tahoma" panose="020B0604030504040204"/>
                <a:sym typeface="Tahoma" panose="020B0604030504040204"/>
              </a:rPr>
              <a:t>Figure 4 Scatter Plot (funding and pub quality)</a:t>
            </a:r>
            <a:endParaRPr lang="en-US" sz="70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transition>
    <p:cut/>
  </p:transition>
</p:sld>
</file>

<file path=ppt/tags/tag1.xml><?xml version="1.0" encoding="utf-8"?>
<p:tagLst xmlns:p="http://schemas.openxmlformats.org/presentationml/2006/main">
  <p:tag name="commondata" val="eyJoZGlkIjoiMzFmOThiNGFkZTVjYzk5ZDliM2UzMjRjM2I4MjAxMGQifQ=="/>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11728</Words>
  <Application>WPS 演示</Application>
  <PresentationFormat/>
  <Paragraphs>1115</Paragraphs>
  <Slides>25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Arial</vt:lpstr>
      <vt:lpstr>宋体</vt:lpstr>
      <vt:lpstr>Wingdings</vt:lpstr>
      <vt:lpstr>Arial</vt:lpstr>
      <vt:lpstr>Calibri</vt:lpstr>
      <vt:lpstr>Tahoma</vt:lpstr>
      <vt:lpstr>Verdana</vt:lpstr>
      <vt:lpstr>Times New Roman</vt:lpstr>
      <vt:lpstr>Times New Roman</vt:lpstr>
      <vt:lpstr>微软雅黑</vt:lpstr>
      <vt:lpstr>Arial Unicode MS</vt:lpstr>
      <vt:lpstr>Office Theme</vt:lpstr>
      <vt:lpstr>PowerPoint 演示文稿</vt:lpstr>
      <vt:lpstr>PowerPoint 演示文稿</vt:lpstr>
      <vt:lpstr>PowerPoint 演示文稿</vt:lpstr>
      <vt:lpstr>PowerPoint 演示文稿</vt:lpstr>
      <vt:lpstr>National Science Foundation: downloaded award records from 2011 to 2020 from the official website</vt:lpstr>
      <vt:lpstr>Descriptive Statistics</vt:lpstr>
      <vt:lpstr>Award Distribution by Amount</vt:lpstr>
      <vt:lpstr>Average Award Amount by Year</vt:lpstr>
      <vt:lpstr>Scatter Plot</vt:lpstr>
      <vt:lpstr>OLS Linear Regression</vt:lpstr>
      <vt:lpstr>OLS Linear Regression (baseline)</vt:lpstr>
      <vt:lpstr>OLS Linear Regression (panel data)</vt:lpstr>
      <vt:lpstr>Explanation and Answer to RQ 1</vt:lpstr>
      <vt:lpstr>K-means Clustering with TF-IDF </vt:lpstr>
      <vt:lpstr>Word Clouds by Cluster</vt:lpstr>
      <vt:lpstr>Word Clouds by Cluster</vt:lpstr>
      <vt:lpstr>Answer to RQ2</vt:lpstr>
      <vt:lpstr>Regression Grouped by Subfield (RQ 3)</vt:lpstr>
      <vt:lpstr>Regression Grouped by Subfield (RQ 3)</vt:lpstr>
      <vt:lpstr>Conclusion</vt:lpstr>
      <vt:lpstr>References</vt:lpstr>
      <vt:lpstr>Appendix</vt:lpstr>
      <vt:lpstr>Appendix</vt:lpstr>
      <vt:lpstr>Appendix</vt:lpstr>
      <vt:lpstr>Appendix</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YOUR NAME</dc:creator>
  <cp:lastModifiedBy>李冠坤</cp:lastModifiedBy>
  <cp:revision>54</cp:revision>
  <dcterms:created xsi:type="dcterms:W3CDTF">2024-03-03T02:27:00Z</dcterms:created>
  <dcterms:modified xsi:type="dcterms:W3CDTF">2024-03-06T15:34:01Z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2023-09-25T18:00:00Z</vt:filetime>
  </property>
  <property fmtid="{D5CDD505-2E9C-101B-9397-08002B2CF9AE}" pid="3" name="Creator">
    <vt:lpwstr>LaTeX with Beamer class</vt:lpwstr>
  </property>
  <property fmtid="{D5CDD505-2E9C-101B-9397-08002B2CF9AE}" pid="4" name="LastSaved">
    <vt:filetime>2024-02-23T18:00:00Z</vt:filetime>
  </property>
  <property fmtid="{D5CDD505-2E9C-101B-9397-08002B2CF9AE}" pid="5" name="ICV">
    <vt:lpwstr>A1E2DD9827A14B1C81C9DC76A807E8A8_12</vt:lpwstr>
  </property>
  <property fmtid="{D5CDD505-2E9C-101B-9397-08002B2CF9AE}" pid="6" name="KSOProductBuildVer">
    <vt:lpwstr>2052-12.1.0.16399</vt:lpwstr>
  </property>
</Properties>
</file>